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6.xml" ContentType="application/vnd.openxmlformats-officedocument.theme+xml"/>
  <Override PartName="/ppt/slideLayouts/slideLayout25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5" r:id="rId2"/>
    <p:sldMasterId id="2147483707" r:id="rId3"/>
    <p:sldMasterId id="2147483700" r:id="rId4"/>
    <p:sldMasterId id="2147483698" r:id="rId5"/>
    <p:sldMasterId id="2147483668" r:id="rId6"/>
    <p:sldMasterId id="2147483672" r:id="rId7"/>
  </p:sldMasterIdLst>
  <p:notesMasterIdLst>
    <p:notesMasterId r:id="rId49"/>
  </p:notesMasterIdLst>
  <p:handoutMasterIdLst>
    <p:handoutMasterId r:id="rId50"/>
  </p:handoutMasterIdLst>
  <p:sldIdLst>
    <p:sldId id="462" r:id="rId8"/>
    <p:sldId id="1396" r:id="rId9"/>
    <p:sldId id="1393" r:id="rId10"/>
    <p:sldId id="1370" r:id="rId11"/>
    <p:sldId id="1373" r:id="rId12"/>
    <p:sldId id="1392" r:id="rId13"/>
    <p:sldId id="1348" r:id="rId14"/>
    <p:sldId id="637" r:id="rId15"/>
    <p:sldId id="1374" r:id="rId16"/>
    <p:sldId id="1399" r:id="rId17"/>
    <p:sldId id="513" r:id="rId18"/>
    <p:sldId id="1400" r:id="rId19"/>
    <p:sldId id="1401" r:id="rId20"/>
    <p:sldId id="1375" r:id="rId21"/>
    <p:sldId id="1384" r:id="rId22"/>
    <p:sldId id="483" r:id="rId23"/>
    <p:sldId id="1311" r:id="rId24"/>
    <p:sldId id="704" r:id="rId25"/>
    <p:sldId id="1390" r:id="rId26"/>
    <p:sldId id="519" r:id="rId27"/>
    <p:sldId id="1313" r:id="rId28"/>
    <p:sldId id="451" r:id="rId29"/>
    <p:sldId id="1303" r:id="rId30"/>
    <p:sldId id="1305" r:id="rId31"/>
    <p:sldId id="1402" r:id="rId32"/>
    <p:sldId id="1357" r:id="rId33"/>
    <p:sldId id="1359" r:id="rId34"/>
    <p:sldId id="1119" r:id="rId35"/>
    <p:sldId id="1323" r:id="rId36"/>
    <p:sldId id="1403" r:id="rId37"/>
    <p:sldId id="1397" r:id="rId38"/>
    <p:sldId id="1410" r:id="rId39"/>
    <p:sldId id="388" r:id="rId40"/>
    <p:sldId id="1406" r:id="rId41"/>
    <p:sldId id="1408" r:id="rId42"/>
    <p:sldId id="1404" r:id="rId43"/>
    <p:sldId id="1340" r:id="rId44"/>
    <p:sldId id="1341" r:id="rId45"/>
    <p:sldId id="1405" r:id="rId46"/>
    <p:sldId id="1499" r:id="rId47"/>
    <p:sldId id="264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E4"/>
    <a:srgbClr val="AD2A26"/>
    <a:srgbClr val="4C5252"/>
    <a:srgbClr val="F9F9F9"/>
    <a:srgbClr val="8A8A8A"/>
    <a:srgbClr val="48504F"/>
    <a:srgbClr val="B60206"/>
    <a:srgbClr val="AD2B26"/>
    <a:srgbClr val="49504F"/>
    <a:srgbClr val="B700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31" autoAdjust="0"/>
    <p:restoredTop sz="95852" autoAdjust="0"/>
  </p:normalViewPr>
  <p:slideViewPr>
    <p:cSldViewPr snapToGrid="0">
      <p:cViewPr varScale="1">
        <p:scale>
          <a:sx n="75" d="100"/>
          <a:sy n="75" d="100"/>
        </p:scale>
        <p:origin x="82" y="2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251"/>
    </p:cViewPr>
  </p:sorterViewPr>
  <p:notesViewPr>
    <p:cSldViewPr snapToGrid="0" showGuides="1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8" Type="http://schemas.openxmlformats.org/officeDocument/2006/relationships/slide" Target="slides/slide1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5BAB8F7-26C7-2345-A2F0-4C70E8EFA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B0FE49-C86E-0B42-8C7E-921C60B5AA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928822-8127-CD43-9156-5BB443851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C3EF7F-6078-7249-A167-F5C06879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6559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>
            <a:extLst>
              <a:ext uri="{FF2B5EF4-FFF2-40B4-BE49-F238E27FC236}">
                <a16:creationId xmlns:a16="http://schemas.microsoft.com/office/drawing/2014/main" id="{9F16C362-E4C0-4FFC-98D2-179B19335FA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备注占位符 2">
            <a:extLst>
              <a:ext uri="{FF2B5EF4-FFF2-40B4-BE49-F238E27FC236}">
                <a16:creationId xmlns:a16="http://schemas.microsoft.com/office/drawing/2014/main" id="{A0F5F43B-2626-48D2-9D23-E20B2FD88F4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先到代码中演示，然后再回来总结</a:t>
            </a:r>
            <a:endParaRPr lang="en-US" altLang="zh-CN"/>
          </a:p>
          <a:p>
            <a:r>
              <a:rPr lang="zh-CN" altLang="en-US"/>
              <a:t>这里是否要说一下</a:t>
            </a:r>
            <a:r>
              <a:rPr lang="en-US" altLang="zh-CN"/>
              <a:t>super</a:t>
            </a:r>
            <a:r>
              <a:rPr lang="zh-CN" altLang="en-US"/>
              <a:t>，如果提供了</a:t>
            </a:r>
            <a:r>
              <a:rPr lang="en-US" altLang="zh-CN"/>
              <a:t>super()</a:t>
            </a:r>
            <a:r>
              <a:rPr lang="zh-CN" altLang="en-US"/>
              <a:t>此类的调用，就不再有默认的第一句</a:t>
            </a:r>
            <a:r>
              <a:rPr lang="en-US" altLang="zh-CN"/>
              <a:t>super()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1268" name="灯片编号占位符 3">
            <a:extLst>
              <a:ext uri="{FF2B5EF4-FFF2-40B4-BE49-F238E27FC236}">
                <a16:creationId xmlns:a16="http://schemas.microsoft.com/office/drawing/2014/main" id="{37F470A7-6D97-4F33-A7DB-2D064A81CD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9C5010CB-9196-482F-8179-7290298C7288}" type="slidenum">
              <a:rPr altLang="en-US" sz="1800" smtClean="0"/>
              <a:pPr/>
              <a:t>8</a:t>
            </a:fld>
            <a:endParaRPr lang="zh-CN" altLang="en-US" sz="18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>
            <a:extLst>
              <a:ext uri="{FF2B5EF4-FFF2-40B4-BE49-F238E27FC236}">
                <a16:creationId xmlns:a16="http://schemas.microsoft.com/office/drawing/2014/main" id="{3D68E1E4-285C-4D50-8F28-E4BE7D08277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备注占位符 2">
            <a:extLst>
              <a:ext uri="{FF2B5EF4-FFF2-40B4-BE49-F238E27FC236}">
                <a16:creationId xmlns:a16="http://schemas.microsoft.com/office/drawing/2014/main" id="{058B7F9F-B8A6-4C9B-822D-F0DB14CC07F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300" name="灯片编号占位符 3">
            <a:extLst>
              <a:ext uri="{FF2B5EF4-FFF2-40B4-BE49-F238E27FC236}">
                <a16:creationId xmlns:a16="http://schemas.microsoft.com/office/drawing/2014/main" id="{B5154949-C91D-4123-9F9F-36798DA480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ED5AD448-7966-4F73-A9E8-A2547B970CA0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754EE5AF-DA6D-4B93-A2BF-91DC9DDB075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F7A484F8-A59D-464D-84FA-78E5ADCBFD5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396" name="灯片编号占位符 3">
            <a:extLst>
              <a:ext uri="{FF2B5EF4-FFF2-40B4-BE49-F238E27FC236}">
                <a16:creationId xmlns:a16="http://schemas.microsoft.com/office/drawing/2014/main" id="{6C802AA8-E37B-46B7-B0EA-F693FCEFCC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A275959E-6820-40E9-B279-8BB2128B7C08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>
            <a:extLst>
              <a:ext uri="{FF2B5EF4-FFF2-40B4-BE49-F238E27FC236}">
                <a16:creationId xmlns:a16="http://schemas.microsoft.com/office/drawing/2014/main" id="{EC4EF849-6025-458E-8CE6-56DA39A270A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8ED38C10-65B9-4E77-A1DD-044B64663C6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292" name="灯片编号占位符 3">
            <a:extLst>
              <a:ext uri="{FF2B5EF4-FFF2-40B4-BE49-F238E27FC236}">
                <a16:creationId xmlns:a16="http://schemas.microsoft.com/office/drawing/2014/main" id="{61AFE8C8-93AE-4F5C-9476-E01ADBEAE3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6DAF05A1-5E3D-43FB-8510-17C95F8541D5}" type="slidenum">
              <a:rPr lang="zh-CN" altLang="en-US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6369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>
            <a:extLst>
              <a:ext uri="{FF2B5EF4-FFF2-40B4-BE49-F238E27FC236}">
                <a16:creationId xmlns:a16="http://schemas.microsoft.com/office/drawing/2014/main" id="{EC4EF849-6025-458E-8CE6-56DA39A270A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8ED38C10-65B9-4E77-A1DD-044B64663C6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292" name="灯片编号占位符 3">
            <a:extLst>
              <a:ext uri="{FF2B5EF4-FFF2-40B4-BE49-F238E27FC236}">
                <a16:creationId xmlns:a16="http://schemas.microsoft.com/office/drawing/2014/main" id="{61AFE8C8-93AE-4F5C-9476-E01ADBEAE3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6DAF05A1-5E3D-43FB-8510-17C95F8541D5}" type="slidenum">
              <a:rPr lang="zh-CN" altLang="en-US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2523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>
            <a:extLst>
              <a:ext uri="{FF2B5EF4-FFF2-40B4-BE49-F238E27FC236}">
                <a16:creationId xmlns:a16="http://schemas.microsoft.com/office/drawing/2014/main" id="{9CE643E2-3111-4ED1-B94F-2B4533B3FB9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>
            <a:extLst>
              <a:ext uri="{FF2B5EF4-FFF2-40B4-BE49-F238E27FC236}">
                <a16:creationId xmlns:a16="http://schemas.microsoft.com/office/drawing/2014/main" id="{6CD2D535-8078-4678-A802-03E931B6140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532" name="灯片编号占位符 3">
            <a:extLst>
              <a:ext uri="{FF2B5EF4-FFF2-40B4-BE49-F238E27FC236}">
                <a16:creationId xmlns:a16="http://schemas.microsoft.com/office/drawing/2014/main" id="{2820C392-0965-47D1-9C4B-FECCE7789B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A61E95A-9217-4293-A81C-8C2F80B99148}" type="slidenum">
              <a:rPr lang="zh-CN" altLang="en-US"/>
              <a:pPr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>
            <a:extLst>
              <a:ext uri="{FF2B5EF4-FFF2-40B4-BE49-F238E27FC236}">
                <a16:creationId xmlns:a16="http://schemas.microsoft.com/office/drawing/2014/main" id="{22857742-2D9F-4288-A54D-29890976FBE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>
            <a:extLst>
              <a:ext uri="{FF2B5EF4-FFF2-40B4-BE49-F238E27FC236}">
                <a16:creationId xmlns:a16="http://schemas.microsoft.com/office/drawing/2014/main" id="{B69EE07F-5D59-4F4B-BF16-2A7E29AAA49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772" name="灯片编号占位符 3">
            <a:extLst>
              <a:ext uri="{FF2B5EF4-FFF2-40B4-BE49-F238E27FC236}">
                <a16:creationId xmlns:a16="http://schemas.microsoft.com/office/drawing/2014/main" id="{687557F7-F26E-4BBA-9AC5-61EB898FC9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DAEA69DB-2C06-4639-9396-AF9313289937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>
            <a:extLst>
              <a:ext uri="{FF2B5EF4-FFF2-40B4-BE49-F238E27FC236}">
                <a16:creationId xmlns:a16="http://schemas.microsoft.com/office/drawing/2014/main" id="{22857742-2D9F-4288-A54D-29890976FBE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>
            <a:extLst>
              <a:ext uri="{FF2B5EF4-FFF2-40B4-BE49-F238E27FC236}">
                <a16:creationId xmlns:a16="http://schemas.microsoft.com/office/drawing/2014/main" id="{B69EE07F-5D59-4F4B-BF16-2A7E29AAA49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772" name="灯片编号占位符 3">
            <a:extLst>
              <a:ext uri="{FF2B5EF4-FFF2-40B4-BE49-F238E27FC236}">
                <a16:creationId xmlns:a16="http://schemas.microsoft.com/office/drawing/2014/main" id="{687557F7-F26E-4BBA-9AC5-61EB898FC9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DAEA69DB-2C06-4639-9396-AF9313289937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440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>
            <a:extLst>
              <a:ext uri="{FF2B5EF4-FFF2-40B4-BE49-F238E27FC236}">
                <a16:creationId xmlns:a16="http://schemas.microsoft.com/office/drawing/2014/main" id="{96409F86-EF2B-479E-B0A6-3FB83055E03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备注占位符 2">
            <a:extLst>
              <a:ext uri="{FF2B5EF4-FFF2-40B4-BE49-F238E27FC236}">
                <a16:creationId xmlns:a16="http://schemas.microsoft.com/office/drawing/2014/main" id="{BE5FA44B-C6DB-4670-A194-FED15A030C0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以</a:t>
            </a:r>
            <a:r>
              <a:rPr lang="en-US" altLang="zh-CN"/>
              <a:t>””</a:t>
            </a:r>
            <a:r>
              <a:rPr lang="zh-CN" altLang="en-US"/>
              <a:t>给出的字符串，地址相同，内容相同</a:t>
            </a:r>
          </a:p>
          <a:p>
            <a:endParaRPr lang="zh-CN" altLang="en-US"/>
          </a:p>
        </p:txBody>
      </p:sp>
      <p:sp>
        <p:nvSpPr>
          <p:cNvPr id="40964" name="灯片编号占位符 3">
            <a:extLst>
              <a:ext uri="{FF2B5EF4-FFF2-40B4-BE49-F238E27FC236}">
                <a16:creationId xmlns:a16="http://schemas.microsoft.com/office/drawing/2014/main" id="{1C56CD2E-550F-4C1E-87A6-C61C62CBA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DCDE88DA-7F75-4017-A77E-AEA5B5BACAB6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>
            <a:extLst>
              <a:ext uri="{FF2B5EF4-FFF2-40B4-BE49-F238E27FC236}">
                <a16:creationId xmlns:a16="http://schemas.microsoft.com/office/drawing/2014/main" id="{22857742-2D9F-4288-A54D-29890976FBE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>
            <a:extLst>
              <a:ext uri="{FF2B5EF4-FFF2-40B4-BE49-F238E27FC236}">
                <a16:creationId xmlns:a16="http://schemas.microsoft.com/office/drawing/2014/main" id="{B69EE07F-5D59-4F4B-BF16-2A7E29AAA49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772" name="灯片编号占位符 3">
            <a:extLst>
              <a:ext uri="{FF2B5EF4-FFF2-40B4-BE49-F238E27FC236}">
                <a16:creationId xmlns:a16="http://schemas.microsoft.com/office/drawing/2014/main" id="{687557F7-F26E-4BBA-9AC5-61EB898FC9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DAEA69DB-2C06-4639-9396-AF9313289937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749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>
            <a:extLst>
              <a:ext uri="{FF2B5EF4-FFF2-40B4-BE49-F238E27FC236}">
                <a16:creationId xmlns:a16="http://schemas.microsoft.com/office/drawing/2014/main" id="{22857742-2D9F-4288-A54D-29890976FBE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>
            <a:extLst>
              <a:ext uri="{FF2B5EF4-FFF2-40B4-BE49-F238E27FC236}">
                <a16:creationId xmlns:a16="http://schemas.microsoft.com/office/drawing/2014/main" id="{B69EE07F-5D59-4F4B-BF16-2A7E29AAA49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772" name="灯片编号占位符 3">
            <a:extLst>
              <a:ext uri="{FF2B5EF4-FFF2-40B4-BE49-F238E27FC236}">
                <a16:creationId xmlns:a16="http://schemas.microsoft.com/office/drawing/2014/main" id="{687557F7-F26E-4BBA-9AC5-61EB898FC9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DAEA69DB-2C06-4639-9396-AF9313289937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340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>
            <a:extLst>
              <a:ext uri="{FF2B5EF4-FFF2-40B4-BE49-F238E27FC236}">
                <a16:creationId xmlns:a16="http://schemas.microsoft.com/office/drawing/2014/main" id="{96409F86-EF2B-479E-B0A6-3FB83055E03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备注占位符 2">
            <a:extLst>
              <a:ext uri="{FF2B5EF4-FFF2-40B4-BE49-F238E27FC236}">
                <a16:creationId xmlns:a16="http://schemas.microsoft.com/office/drawing/2014/main" id="{BE5FA44B-C6DB-4670-A194-FED15A030C0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以</a:t>
            </a:r>
            <a:r>
              <a:rPr lang="en-US" altLang="zh-CN"/>
              <a:t>””</a:t>
            </a:r>
            <a:r>
              <a:rPr lang="zh-CN" altLang="en-US"/>
              <a:t>给出的字符串，地址相同，内容相同</a:t>
            </a:r>
          </a:p>
          <a:p>
            <a:endParaRPr lang="zh-CN" altLang="en-US"/>
          </a:p>
        </p:txBody>
      </p:sp>
      <p:sp>
        <p:nvSpPr>
          <p:cNvPr id="40964" name="灯片编号占位符 3">
            <a:extLst>
              <a:ext uri="{FF2B5EF4-FFF2-40B4-BE49-F238E27FC236}">
                <a16:creationId xmlns:a16="http://schemas.microsoft.com/office/drawing/2014/main" id="{1C56CD2E-550F-4C1E-87A6-C61C62CBA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DCDE88DA-7F75-4017-A77E-AEA5B5BACAB6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681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>
            <a:extLst>
              <a:ext uri="{FF2B5EF4-FFF2-40B4-BE49-F238E27FC236}">
                <a16:creationId xmlns:a16="http://schemas.microsoft.com/office/drawing/2014/main" id="{14494373-6A77-4F11-9656-807707B7BBE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备注占位符 2">
            <a:extLst>
              <a:ext uri="{FF2B5EF4-FFF2-40B4-BE49-F238E27FC236}">
                <a16:creationId xmlns:a16="http://schemas.microsoft.com/office/drawing/2014/main" id="{8F9E0AC0-D4C8-4645-8254-382C8C64BA4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012" name="灯片编号占位符 3">
            <a:extLst>
              <a:ext uri="{FF2B5EF4-FFF2-40B4-BE49-F238E27FC236}">
                <a16:creationId xmlns:a16="http://schemas.microsoft.com/office/drawing/2014/main" id="{8FFC2D2F-63E6-4D75-AB6D-89EBEA65B3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1C668AA-EC89-454C-A77A-9EDA361F6ED0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>
            <a:extLst>
              <a:ext uri="{FF2B5EF4-FFF2-40B4-BE49-F238E27FC236}">
                <a16:creationId xmlns:a16="http://schemas.microsoft.com/office/drawing/2014/main" id="{14494373-6A77-4F11-9656-807707B7BBE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备注占位符 2">
            <a:extLst>
              <a:ext uri="{FF2B5EF4-FFF2-40B4-BE49-F238E27FC236}">
                <a16:creationId xmlns:a16="http://schemas.microsoft.com/office/drawing/2014/main" id="{8F9E0AC0-D4C8-4645-8254-382C8C64BA4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012" name="灯片编号占位符 3">
            <a:extLst>
              <a:ext uri="{FF2B5EF4-FFF2-40B4-BE49-F238E27FC236}">
                <a16:creationId xmlns:a16="http://schemas.microsoft.com/office/drawing/2014/main" id="{8FFC2D2F-63E6-4D75-AB6D-89EBEA65B3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1C668AA-EC89-454C-A77A-9EDA361F6ED0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9257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55DD043-453D-F04F-965C-A5E686829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A6C6B16B-7FC0-904C-B475-F9CF5C74E3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441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FD7787D-704C-E74D-B53E-A392EAB480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687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15197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>
            <a:extLst>
              <a:ext uri="{FF2B5EF4-FFF2-40B4-BE49-F238E27FC236}">
                <a16:creationId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4304022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24929981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44061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theme" Target="../theme/theme6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>
            <a:extLst>
              <a:ext uri="{FF2B5EF4-FFF2-40B4-BE49-F238E27FC236}">
                <a16:creationId xmlns:a16="http://schemas.microsoft.com/office/drawing/2014/main" id="{6F51DA0D-EA98-B14B-A35B-7EDF8DBC5804}"/>
              </a:ext>
            </a:extLst>
          </p:cNvPr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id="{B0F52978-FC9E-FC46-A244-4605B31E7CC6}"/>
              </a:ext>
            </a:extLst>
          </p:cNvPr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6677D3A6-DA28-9444-815A-4524D9FED995}"/>
              </a:ext>
            </a:extLst>
          </p:cNvPr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B3967B50-7DD6-B247-97B6-4844195F68D5}"/>
              </a:ext>
            </a:extLst>
          </p:cNvPr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:a16="http://schemas.microsoft.com/office/drawing/2014/main" id="{4C290A33-8D65-DC47-BE12-79B4B22A299D}"/>
              </a:ext>
            </a:extLst>
          </p:cNvPr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id="{E0867641-ABCE-C84A-84A4-696E52E6543B}"/>
              </a:ext>
            </a:extLst>
          </p:cNvPr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id="{3DC81806-A479-FD47-B1B6-A77189F32D48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id="{D15987B7-89CB-8549-AEE5-ADD4AED257B7}"/>
              </a:ext>
            </a:extLst>
          </p:cNvPr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82A540C-45FC-EB45-96D5-1EA0511DAF21}"/>
              </a:ext>
            </a:extLst>
          </p:cNvPr>
          <p:cNvCxnSpPr>
            <a:cxnSpLocks/>
          </p:cNvCxnSpPr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8569DD6-18D5-5D45-BC4E-E4C2727B945C}"/>
              </a:ext>
            </a:extLst>
          </p:cNvPr>
          <p:cNvCxnSpPr>
            <a:cxnSpLocks/>
          </p:cNvCxnSpPr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5D63DA79-7D60-4A42-A1B3-9BB10C9E05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7F5CA1-11F4-B94D-84AE-F6E3E12DEC4D}"/>
              </a:ext>
            </a:extLst>
          </p:cNvPr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B73C1A2-926E-3849-92AB-BCE7B4C71DF2}"/>
                </a:ext>
              </a:extLst>
            </p:cNvPr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EC96A2F-7D7A-F34F-9BE8-8ADCD2919ACB}"/>
                </a:ext>
              </a:extLst>
            </p:cNvPr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>
              <a:extLst>
                <a:ext uri="{FF2B5EF4-FFF2-40B4-BE49-F238E27FC236}">
                  <a16:creationId xmlns:a16="http://schemas.microsoft.com/office/drawing/2014/main" id="{83E925B0-57FD-8B4B-8FF7-8BCD8AADE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id="{3EDCC472-8CF0-F84C-9270-06FAC7E8DD4D}"/>
                </a:ext>
              </a:extLst>
            </p:cNvPr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:a16="http://schemas.microsoft.com/office/drawing/2014/main" id="{E8F71936-0CC4-CB4A-AF12-89754A9ADA5D}"/>
                </a:ext>
              </a:extLst>
            </p:cNvPr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8438130-7B30-A94E-B2AC-38EDD0B85909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73C1A2-926E-3849-92AB-BCE7B4C71DF2}"/>
              </a:ext>
            </a:extLst>
          </p:cNvPr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C96A2F-7D7A-F34F-9BE8-8ADCD2919ACB}"/>
              </a:ext>
            </a:extLst>
          </p:cNvPr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id="{83E925B0-57FD-8B4B-8FF7-8BCD8AADEF23}"/>
              </a:ext>
            </a:extLst>
          </p:cNvPr>
          <p:cNvCxnSpPr>
            <a:cxnSpLocks/>
          </p:cNvCxnSpPr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>
            <a:extLst>
              <a:ext uri="{FF2B5EF4-FFF2-40B4-BE49-F238E27FC236}">
                <a16:creationId xmlns:a16="http://schemas.microsoft.com/office/drawing/2014/main" id="{942E7471-620D-FA4E-A59B-D8C1A79C3F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91B717BE-9DF9-1B41-9DBF-CB511A9C606B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998722ED-C4DC-C24C-A17B-B9CA36751549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757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D82380DF-4088-5449-BBFC-0B57E0B8F475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2FB8D235-9189-C14B-8111-0D705B9AA121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526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8479B63A-0E02-2349-8BED-44C85C23E174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ACD341D-631E-1C41-AA57-E78DF51FD162}"/>
              </a:ext>
            </a:extLst>
          </p:cNvPr>
          <p:cNvSpPr/>
          <p:nvPr userDrawn="1"/>
        </p:nvSpPr>
        <p:spPr>
          <a:xfrm>
            <a:off x="4275859" y="260138"/>
            <a:ext cx="791613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多一句没有，少一句不行，用最短时间，教会最实用的技术！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A13C4AB-ADA7-6942-8140-5DC8E0577838}"/>
              </a:ext>
            </a:extLst>
          </p:cNvPr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04C7863-89B5-3040-9FC7-D2B2A900C20B}"/>
              </a:ext>
            </a:extLst>
          </p:cNvPr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F68358-2C42-514C-A18F-D22A7C3B0412}"/>
              </a:ext>
            </a:extLst>
          </p:cNvPr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A90E8C-99EA-674B-BE48-642DDFA26B82}"/>
              </a:ext>
            </a:extLst>
          </p:cNvPr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DC5CCC4C-800E-9040-97B5-C1E1BE251216}"/>
              </a:ext>
            </a:extLst>
          </p:cNvPr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>
            <a:extLst>
              <a:ext uri="{FF2B5EF4-FFF2-40B4-BE49-F238E27FC236}">
                <a16:creationId xmlns:a16="http://schemas.microsoft.com/office/drawing/2014/main" id="{36B7D234-E207-414F-8E81-F360C01EFFF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7" name="矩形 14">
            <a:extLst>
              <a:ext uri="{FF2B5EF4-FFF2-40B4-BE49-F238E27FC236}">
                <a16:creationId xmlns:a16="http://schemas.microsoft.com/office/drawing/2014/main" id="{CBF3DED2-69B0-F340-BDFB-E540327A7264}"/>
              </a:ext>
            </a:extLst>
          </p:cNvPr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104775 w 2202525"/>
              <a:gd name="connsiteY3" fmla="*/ 272456 h 275631"/>
              <a:gd name="connsiteX4" fmla="*/ 0 w 2202525"/>
              <a:gd name="connsiteY4" fmla="*/ 0 h 27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5840A94-AFCB-F14C-AC1D-7BFA5CCE05BC}"/>
              </a:ext>
            </a:extLst>
          </p:cNvPr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Alibaba PuHuiTi" pitchFamily="18" charset="-122"/>
              </a:rPr>
              <a:t>高级软件人才培训专家</a:t>
            </a:r>
          </a:p>
        </p:txBody>
      </p:sp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3" r:id="rId3"/>
    <p:sldLayoutId id="2147483678" r:id="rId4"/>
    <p:sldLayoutId id="2147483679" r:id="rId5"/>
    <p:sldLayoutId id="2147483680" r:id="rId6"/>
    <p:sldLayoutId id="2147483677" r:id="rId7"/>
    <p:sldLayoutId id="2147483702" r:id="rId8"/>
    <p:sldLayoutId id="2147483703" r:id="rId9"/>
    <p:sldLayoutId id="2147483709" r:id="rId10"/>
    <p:sldLayoutId id="2147483704" r:id="rId11"/>
    <p:sldLayoutId id="2147483681" r:id="rId12"/>
    <p:sldLayoutId id="2147483693" r:id="rId13"/>
    <p:sldLayoutId id="2147483710" r:id="rId14"/>
    <p:sldLayoutId id="2147483706" r:id="rId15"/>
    <p:sldLayoutId id="2147483716" r:id="rId16"/>
    <p:sldLayoutId id="2147483720" r:id="rId17"/>
    <p:sldLayoutId id="2147483722" r:id="rId18"/>
    <p:sldLayoutId id="2147483723" r:id="rId19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227BF9-01FA-AE4B-9DB9-E3DAB164E5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1.png"/><Relationship Id="rId7" Type="http://schemas.openxmlformats.org/officeDocument/2006/relationships/image" Target="../media/image3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22.pn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6EC87-9B0D-CD4B-997D-0A66FE90B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4097"/>
            <a:ext cx="10541000" cy="1158875"/>
          </a:xfrm>
        </p:spPr>
        <p:txBody>
          <a:bodyPr/>
          <a:lstStyle/>
          <a:p>
            <a:r>
              <a:rPr kumimoji="1" lang="zh-CN" altLang="en-US" dirty="0"/>
              <a:t>常用</a:t>
            </a:r>
            <a:r>
              <a:rPr kumimoji="1" lang="en-US" altLang="zh-CN" dirty="0"/>
              <a:t>API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0FFBA6-B35B-432E-83CA-13BEA0D0FF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323773"/>
            <a:ext cx="10540999" cy="630237"/>
          </a:xfrm>
        </p:spPr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API </a:t>
            </a:r>
            <a:r>
              <a:rPr lang="zh-CN" altLang="en-US" sz="2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（全称</a:t>
            </a:r>
            <a:r>
              <a:rPr lang="en-US" altLang="zh-CN" sz="2400" b="1" i="0" dirty="0"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Application Programming Interface</a:t>
            </a:r>
            <a:r>
              <a:rPr lang="zh-CN" altLang="en-US" sz="2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zh-CN" altLang="en-US" sz="2400" b="1" i="0" dirty="0"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应用程序编程接口</a:t>
            </a:r>
            <a:r>
              <a:rPr lang="zh-CN" altLang="en-US" sz="2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en-US" altLang="zh-CN" sz="2400" b="1" i="0" dirty="0">
              <a:solidFill>
                <a:srgbClr val="C00000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1A1E913-5F9C-5283-8C8F-5D5898F0D612}"/>
              </a:ext>
            </a:extLst>
          </p:cNvPr>
          <p:cNvSpPr txBox="1"/>
          <p:nvPr/>
        </p:nvSpPr>
        <p:spPr>
          <a:xfrm>
            <a:off x="2309813" y="4004811"/>
            <a:ext cx="8760278" cy="572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</a:t>
            </a:r>
            <a:r>
              <a:rPr lang="zh-CN" altLang="en-US" sz="18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就是别人写好的一些程序，给咱们程序员直接拿去调用即可解决问题的。</a:t>
            </a:r>
            <a:endParaRPr lang="en-US" altLang="zh-CN" sz="1800" dirty="0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397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9EDDF0E4-08CE-0630-9FDE-66BAB2A37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23" y="1728834"/>
            <a:ext cx="2509814" cy="251563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AAEF18E-774E-233D-0C70-166D006F2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722" y="1650279"/>
            <a:ext cx="3951834" cy="241578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CA58E3B-2318-E2D0-49AE-7E7CA8D05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0537" y="1721367"/>
            <a:ext cx="3856957" cy="259419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51669C6-2EE6-707F-1CB1-A8CA72CD4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44" y="1059906"/>
            <a:ext cx="4383634" cy="517190"/>
          </a:xfrm>
        </p:spPr>
        <p:txBody>
          <a:bodyPr anchor="ctr" anchorCtr="0"/>
          <a:lstStyle/>
          <a:p>
            <a:pPr>
              <a:lnSpc>
                <a:spcPct val="120000"/>
              </a:lnSpc>
            </a:pPr>
            <a:r>
              <a:rPr lang="zh-CN" altLang="en-US" sz="18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为什么要学字符串的处理呢</a:t>
            </a:r>
            <a:r>
              <a:rPr lang="en-US" altLang="zh-CN" sz="18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?</a:t>
            </a:r>
            <a:endParaRPr lang="zh-CN" altLang="en-US" sz="18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9317409-358C-97DB-C27F-50A43702BD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1002" y="4691358"/>
            <a:ext cx="2946703" cy="3774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A90B3DB-C439-0FBB-28B2-2F4EC78B62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1306" y="4713601"/>
            <a:ext cx="2346104" cy="35681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B0A681B-FE4D-FB47-0EE6-E7E73C8AB5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223" y="4666122"/>
            <a:ext cx="2761498" cy="40428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6E89759-9099-AE34-BC97-85921B7A83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223" y="5468322"/>
            <a:ext cx="2255507" cy="40428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17500CC-D902-DA8D-5909-0607FAED5E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1169" y="5492062"/>
            <a:ext cx="3017235" cy="35681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D85317A-67D7-D42F-A918-0A15EF3736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40881" y="5444585"/>
            <a:ext cx="3371349" cy="40428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E164146-8566-CE1C-AD9C-5F0827436F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01169" y="4674803"/>
            <a:ext cx="2024991" cy="40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4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0191FBA-B424-4886-9ED4-CCF8D5511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0275" y="2200259"/>
            <a:ext cx="3276405" cy="523477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 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小黑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</a:t>
            </a:r>
            <a:r>
              <a:rPr kumimoji="0" lang="en-US" altLang="zh-CN" sz="1200" b="0" i="0" u="none" strike="noStrike" cap="none" normalizeH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200" b="0" i="0" u="none" strike="noStrike" cap="none" normalizeH="0" dirty="0" err="1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schoolName</a:t>
            </a:r>
            <a:r>
              <a:rPr kumimoji="0" lang="en-US" altLang="zh-CN" sz="1200" b="0" i="0" u="none" strike="noStrike" cap="none" normalizeH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 </a:t>
            </a:r>
            <a:r>
              <a:rPr lang="zh-CN" altLang="zh-CN" sz="1200" dirty="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黑马程序员</a:t>
            </a:r>
            <a:r>
              <a:rPr lang="zh-CN" altLang="zh-CN" sz="1200" dirty="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ECB1C07-EC28-C9A2-9076-EC4A32ACB761}"/>
              </a:ext>
            </a:extLst>
          </p:cNvPr>
          <p:cNvSpPr txBox="1"/>
          <p:nvPr/>
        </p:nvSpPr>
        <p:spPr>
          <a:xfrm>
            <a:off x="877304" y="1621167"/>
            <a:ext cx="8354784" cy="33682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400" dirty="0"/>
              <a:t>方式一：</a:t>
            </a:r>
            <a:r>
              <a:rPr lang="en-US" altLang="zh-CN" sz="1400" dirty="0"/>
              <a:t> Java </a:t>
            </a:r>
            <a:r>
              <a:rPr lang="zh-CN" altLang="en-US" sz="1400" dirty="0"/>
              <a:t>程序中的所有字符串文字（例如</a:t>
            </a:r>
            <a:r>
              <a:rPr lang="en-US" altLang="zh-CN" sz="1400" dirty="0"/>
              <a:t>“</a:t>
            </a:r>
            <a:r>
              <a:rPr lang="en-US" altLang="zh-CN" sz="1400" dirty="0" err="1"/>
              <a:t>abc</a:t>
            </a:r>
            <a:r>
              <a:rPr lang="en-US" altLang="zh-CN" sz="1400" dirty="0"/>
              <a:t>”</a:t>
            </a:r>
            <a:r>
              <a:rPr lang="zh-CN" altLang="en-US" sz="1400" dirty="0"/>
              <a:t>）都为此类的对象。</a:t>
            </a:r>
            <a:endParaRPr lang="en-US" altLang="zh-CN" sz="1400" dirty="0"/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B7F3082E-DC65-AB50-34E6-2F7D7BFC3D04}"/>
              </a:ext>
            </a:extLst>
          </p:cNvPr>
          <p:cNvSpPr txBox="1"/>
          <p:nvPr/>
        </p:nvSpPr>
        <p:spPr>
          <a:xfrm>
            <a:off x="877304" y="1152192"/>
            <a:ext cx="4686300" cy="40665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dirty="0"/>
              <a:t>String</a:t>
            </a:r>
            <a:r>
              <a:rPr lang="zh-CN" altLang="en-US" dirty="0"/>
              <a:t>创建对象封装字符串数据的方式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D2FA034-B2BB-C308-935E-697C459ED80C}"/>
              </a:ext>
            </a:extLst>
          </p:cNvPr>
          <p:cNvSpPr txBox="1"/>
          <p:nvPr/>
        </p:nvSpPr>
        <p:spPr>
          <a:xfrm>
            <a:off x="877304" y="2966005"/>
            <a:ext cx="4686300" cy="33682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400" dirty="0"/>
              <a:t>方式二：</a:t>
            </a:r>
            <a:r>
              <a:rPr lang="en-US" altLang="zh-CN" sz="1400" dirty="0"/>
              <a:t> </a:t>
            </a:r>
            <a:r>
              <a:rPr lang="zh-CN" altLang="en-US" sz="1400" dirty="0"/>
              <a:t>调用</a:t>
            </a:r>
            <a:r>
              <a:rPr lang="en-US" altLang="zh-CN" sz="1400" dirty="0"/>
              <a:t>String</a:t>
            </a:r>
            <a:r>
              <a:rPr lang="zh-CN" altLang="en-US" sz="1400" dirty="0"/>
              <a:t>类的构造器初始化字符串对象。</a:t>
            </a:r>
            <a:endParaRPr lang="en-US" altLang="zh-CN" sz="1400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3A6B2F36-6922-081A-9807-83D90048C0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038848"/>
              </p:ext>
            </p:extLst>
          </p:nvPr>
        </p:nvGraphicFramePr>
        <p:xfrm>
          <a:off x="992149" y="3432095"/>
          <a:ext cx="6055237" cy="2182621"/>
        </p:xfrm>
        <a:graphic>
          <a:graphicData uri="http://schemas.openxmlformats.org/drawingml/2006/table">
            <a:tbl>
              <a:tblPr/>
              <a:tblGrid>
                <a:gridCol w="2785599">
                  <a:extLst>
                    <a:ext uri="{9D8B030D-6E8A-4147-A177-3AD203B41FA5}">
                      <a16:colId xmlns:a16="http://schemas.microsoft.com/office/drawing/2014/main" val="1138920238"/>
                    </a:ext>
                  </a:extLst>
                </a:gridCol>
                <a:gridCol w="3269638">
                  <a:extLst>
                    <a:ext uri="{9D8B030D-6E8A-4147-A177-3AD203B41FA5}">
                      <a16:colId xmlns:a16="http://schemas.microsoft.com/office/drawing/2014/main" val="432614512"/>
                    </a:ext>
                  </a:extLst>
                </a:gridCol>
              </a:tblGrid>
              <a:tr h="43364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构造器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说明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419644"/>
                  </a:ext>
                </a:extLst>
              </a:tr>
              <a:tr h="43724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 String()</a:t>
                      </a:r>
                      <a:endParaRPr kumimoji="0" lang="zh-CN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创建一个空白字符串对象，不含有任何内容</a:t>
                      </a:r>
                      <a:endParaRPr kumimoji="0" lang="zh-CN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203927"/>
                  </a:ext>
                </a:extLst>
              </a:tr>
              <a:tr h="43724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 String(String </a:t>
                      </a:r>
                      <a:r>
                        <a:rPr lang="en-US" altLang="zh-CN" sz="12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original</a:t>
                      </a:r>
                      <a:r>
                        <a:rPr lang="en-US" altLang="zh-CN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  <a:endParaRPr kumimoji="0" lang="zh-CN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根据传入的字符串内容，来创建字符串对象</a:t>
                      </a:r>
                      <a:endParaRPr kumimoji="0" lang="zh-CN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526712"/>
                  </a:ext>
                </a:extLst>
              </a:tr>
              <a:tr h="43724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 String(char[] chars)</a:t>
                      </a:r>
                      <a:endParaRPr kumimoji="0" lang="zh-CN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根据字符数组的内容，来创建字符串对象</a:t>
                      </a:r>
                      <a:endParaRPr kumimoji="0" lang="zh-CN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539613"/>
                  </a:ext>
                </a:extLst>
              </a:tr>
              <a:tr h="4372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 String(byte[] </a:t>
                      </a:r>
                      <a:r>
                        <a:rPr lang="en-US" altLang="zh-CN" sz="1200" dirty="0"/>
                        <a:t>bytes</a:t>
                      </a:r>
                      <a:r>
                        <a:rPr lang="en-US" altLang="zh-CN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  <a:endParaRPr kumimoji="0" lang="zh-CN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根据字节数组的内容，来创建字符串对象</a:t>
                      </a:r>
                      <a:endParaRPr kumimoji="0" lang="zh-CN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24903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/>
      <p:bldP spid="13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0">
            <a:extLst>
              <a:ext uri="{FF2B5EF4-FFF2-40B4-BE49-F238E27FC236}">
                <a16:creationId xmlns:a16="http://schemas.microsoft.com/office/drawing/2014/main" id="{3E4B355D-343C-4030-A7CA-83E731C486F5}"/>
              </a:ext>
            </a:extLst>
          </p:cNvPr>
          <p:cNvSpPr txBox="1"/>
          <p:nvPr/>
        </p:nvSpPr>
        <p:spPr>
          <a:xfrm>
            <a:off x="4497849" y="1642165"/>
            <a:ext cx="7528382" cy="3227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defRPr/>
            </a:pP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 String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是什么，可以做什么？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代表字符串，可以用来创建对象封装字符串数据，并对其进行处理。</a:t>
            </a:r>
            <a:endParaRPr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defRPr/>
            </a:pP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 String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类创建对象封装字符串数据的方式有几种？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方式一：</a:t>
            </a:r>
            <a:r>
              <a:rPr lang="en-US" altLang="zh-CN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直接使用双引号</a:t>
            </a:r>
            <a:r>
              <a:rPr lang="zh-CN" altLang="zh-CN" sz="1600" b="1" dirty="0">
                <a:solidFill>
                  <a:srgbClr val="008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“</a:t>
            </a:r>
            <a:r>
              <a:rPr lang="en-US" altLang="zh-CN" sz="1600" b="1" dirty="0">
                <a:solidFill>
                  <a:srgbClr val="008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...</a:t>
            </a:r>
            <a:r>
              <a:rPr lang="zh-CN" altLang="zh-CN" sz="1600" b="1" dirty="0">
                <a:solidFill>
                  <a:srgbClr val="008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” </a:t>
            </a: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方式二：</a:t>
            </a:r>
            <a:r>
              <a:rPr lang="en-US" altLang="zh-CN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String</a:t>
            </a: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类，调用构造器初始化字符串对象。</a:t>
            </a:r>
            <a:endParaRPr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578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71029" y="703576"/>
            <a:ext cx="5648865" cy="455650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包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</a:t>
            </a: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概述</a:t>
            </a: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</a:t>
            </a: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的常用方法</a:t>
            </a:r>
            <a:endParaRPr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</a:t>
            </a: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使用时的注意事项</a:t>
            </a: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</a:t>
            </a: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的应用案例</a:t>
            </a: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ArrayList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0487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">
            <a:extLst>
              <a:ext uri="{FF2B5EF4-FFF2-40B4-BE49-F238E27FC236}">
                <a16:creationId xmlns:a16="http://schemas.microsoft.com/office/drawing/2014/main" id="{D7B2F419-DFAB-BDBB-BFFC-B4EE38CF64E7}"/>
              </a:ext>
            </a:extLst>
          </p:cNvPr>
          <p:cNvSpPr txBox="1"/>
          <p:nvPr/>
        </p:nvSpPr>
        <p:spPr>
          <a:xfrm>
            <a:off x="547196" y="911639"/>
            <a:ext cx="4686300" cy="468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提供的操作字符串数据的常用方法</a:t>
            </a: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45FD5688-1DC3-C4B3-7A58-211B30E90A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127497"/>
              </p:ext>
            </p:extLst>
          </p:nvPr>
        </p:nvGraphicFramePr>
        <p:xfrm>
          <a:off x="622610" y="1380614"/>
          <a:ext cx="10302240" cy="4248709"/>
        </p:xfrm>
        <a:graphic>
          <a:graphicData uri="http://schemas.openxmlformats.org/drawingml/2006/table">
            <a:tbl>
              <a:tblPr/>
              <a:tblGrid>
                <a:gridCol w="5944719">
                  <a:extLst>
                    <a:ext uri="{9D8B030D-6E8A-4147-A177-3AD203B41FA5}">
                      <a16:colId xmlns:a16="http://schemas.microsoft.com/office/drawing/2014/main" val="1138920238"/>
                    </a:ext>
                  </a:extLst>
                </a:gridCol>
                <a:gridCol w="4357521">
                  <a:extLst>
                    <a:ext uri="{9D8B030D-6E8A-4147-A177-3AD203B41FA5}">
                      <a16:colId xmlns:a16="http://schemas.microsoft.com/office/drawing/2014/main" val="432614512"/>
                    </a:ext>
                  </a:extLst>
                </a:gridCol>
              </a:tblGrid>
              <a:tr h="36314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方法名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说明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419644"/>
                  </a:ext>
                </a:extLst>
              </a:tr>
              <a:tr h="3294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 int length​()</a:t>
                      </a:r>
                      <a:endParaRPr kumimoji="0" lang="zh-CN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获取字符串的长度返回（就是字符个数）</a:t>
                      </a:r>
                      <a:endParaRPr lang="en-US" altLang="zh-CN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203927"/>
                  </a:ext>
                </a:extLst>
              </a:tr>
              <a:tr h="36344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 char </a:t>
                      </a:r>
                      <a:r>
                        <a:rPr lang="en-US" altLang="zh-CN" sz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charAt</a:t>
                      </a:r>
                      <a:r>
                        <a:rPr lang="en-US" altLang="zh-CN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​(int index)</a:t>
                      </a:r>
                      <a:endParaRPr kumimoji="0" lang="zh-CN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获取某个索引位置处的字符返回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539613"/>
                  </a:ext>
                </a:extLst>
              </a:tr>
              <a:tr h="3634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 char[] </a:t>
                      </a:r>
                      <a:r>
                        <a:rPr lang="en-US" altLang="zh-CN" sz="12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toCharArray</a:t>
                      </a:r>
                      <a:r>
                        <a:rPr lang="en-US" altLang="zh-CN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​()</a:t>
                      </a:r>
                      <a:r>
                        <a:rPr lang="zh-CN" altLang="en-US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：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将当前字符串转换成字符数组返回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804717"/>
                  </a:ext>
                </a:extLst>
              </a:tr>
              <a:tr h="3634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 </a:t>
                      </a:r>
                      <a:r>
                        <a:rPr lang="en-US" altLang="zh-CN" sz="12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boolean</a:t>
                      </a:r>
                      <a:r>
                        <a:rPr lang="en-US" altLang="zh-CN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equals(Object </a:t>
                      </a:r>
                      <a:r>
                        <a:rPr lang="en-US" altLang="zh-CN" sz="12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anObject</a:t>
                      </a:r>
                      <a:r>
                        <a:rPr lang="en-US" altLang="zh-CN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 </a:t>
                      </a:r>
                      <a:endParaRPr lang="zh-CN" altLang="en-US" sz="12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判断当前字符串与另一个字符串的内容一样，一样返回</a:t>
                      </a:r>
                      <a:r>
                        <a:rPr lang="en-US" altLang="zh-CN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  <a:endParaRPr lang="zh-CN" altLang="en-US" sz="12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738351"/>
                  </a:ext>
                </a:extLst>
              </a:tr>
              <a:tr h="3634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 </a:t>
                      </a:r>
                      <a:r>
                        <a:rPr lang="en-US" altLang="zh-CN" sz="12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boolean</a:t>
                      </a:r>
                      <a:r>
                        <a:rPr lang="en-US" altLang="zh-CN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</a:t>
                      </a:r>
                      <a:r>
                        <a:rPr lang="en-US" altLang="zh-CN" sz="12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equalsIgnoreCase</a:t>
                      </a:r>
                      <a:r>
                        <a:rPr lang="en-US" altLang="zh-CN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(String </a:t>
                      </a:r>
                      <a:r>
                        <a:rPr lang="en-US" altLang="zh-CN" sz="12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anotherString</a:t>
                      </a:r>
                      <a:r>
                        <a:rPr lang="en-US" altLang="zh-CN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  <a:endParaRPr lang="zh-CN" altLang="en-US" sz="12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判断当前字符串与另一个字符串的内容是否一样</a:t>
                      </a:r>
                      <a:r>
                        <a:rPr lang="en-US" altLang="zh-CN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</a:t>
                      </a:r>
                      <a:r>
                        <a:rPr lang="zh-CN" altLang="en-US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忽略大小写</a:t>
                      </a:r>
                      <a:r>
                        <a:rPr lang="en-US" altLang="zh-CN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  <a:endParaRPr lang="zh-CN" altLang="en-US" sz="12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59693"/>
                  </a:ext>
                </a:extLst>
              </a:tr>
              <a:tr h="3634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 String substring(int </a:t>
                      </a:r>
                      <a:r>
                        <a:rPr lang="en-US" altLang="zh-CN" sz="12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beginIndex</a:t>
                      </a:r>
                      <a:r>
                        <a:rPr lang="en-US" altLang="zh-CN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, int </a:t>
                      </a:r>
                      <a:r>
                        <a:rPr lang="en-US" altLang="zh-CN" sz="12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endIndex</a:t>
                      </a:r>
                      <a:r>
                        <a:rPr lang="en-US" altLang="zh-CN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 </a:t>
                      </a:r>
                      <a:endParaRPr lang="zh-CN" altLang="en-US" sz="12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根据开始和结束索引进行截取，得到新的字符串（包前不包后）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105127"/>
                  </a:ext>
                </a:extLst>
              </a:tr>
              <a:tr h="3634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 String substring(int </a:t>
                      </a:r>
                      <a:r>
                        <a:rPr lang="en-US" altLang="zh-CN" sz="12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beginIndex</a:t>
                      </a:r>
                      <a:r>
                        <a:rPr lang="en-US" altLang="zh-CN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 </a:t>
                      </a:r>
                      <a:endParaRPr lang="zh-CN" altLang="en-US" sz="12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从传入的索引处截取，截取到末尾，得到新的字符串返回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861985"/>
                  </a:ext>
                </a:extLst>
              </a:tr>
              <a:tr h="3634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 String replace(</a:t>
                      </a:r>
                      <a:r>
                        <a:rPr lang="en-US" altLang="zh-CN" sz="12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CharSequence</a:t>
                      </a:r>
                      <a:r>
                        <a:rPr lang="en-US" altLang="zh-CN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target, </a:t>
                      </a:r>
                      <a:r>
                        <a:rPr lang="en-US" altLang="zh-CN" sz="12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CharSequence</a:t>
                      </a:r>
                      <a:r>
                        <a:rPr lang="en-US" altLang="zh-CN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replacement) </a:t>
                      </a:r>
                      <a:endParaRPr lang="zh-CN" altLang="en-US" sz="12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使用新值，将字符串中的旧值替换，得到新的字符串</a:t>
                      </a:r>
                      <a:endParaRPr lang="en-US" altLang="zh-CN" sz="12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794414"/>
                  </a:ext>
                </a:extLst>
              </a:tr>
              <a:tr h="3634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 </a:t>
                      </a:r>
                      <a:r>
                        <a:rPr lang="en-US" altLang="zh-CN" sz="12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boolean</a:t>
                      </a:r>
                      <a:r>
                        <a:rPr lang="en-US" altLang="zh-CN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contains(</a:t>
                      </a:r>
                      <a:r>
                        <a:rPr lang="en-US" altLang="zh-CN" sz="12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CharSequence</a:t>
                      </a:r>
                      <a:r>
                        <a:rPr lang="en-US" altLang="zh-CN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s)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判断字符串中是否包含了某个字符串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694745"/>
                  </a:ext>
                </a:extLst>
              </a:tr>
              <a:tr h="3634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 </a:t>
                      </a:r>
                      <a:r>
                        <a:rPr lang="en-US" altLang="zh-CN" sz="12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boolean</a:t>
                      </a:r>
                      <a:r>
                        <a:rPr lang="en-US" altLang="zh-CN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</a:t>
                      </a:r>
                      <a:r>
                        <a:rPr lang="en-US" altLang="zh-CN" sz="12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startsWith</a:t>
                      </a:r>
                      <a:r>
                        <a:rPr lang="en-US" altLang="zh-CN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(String prefix)</a:t>
                      </a:r>
                      <a:endParaRPr lang="zh-CN" altLang="en-US" sz="12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判断字符串是否以某个字符串内容开头，开头返回</a:t>
                      </a:r>
                      <a:r>
                        <a:rPr lang="en-US" altLang="zh-CN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  <a:r>
                        <a:rPr lang="zh-CN" altLang="en-US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，反之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571900"/>
                  </a:ext>
                </a:extLst>
              </a:tr>
              <a:tr h="2851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 String[] split(String regex) </a:t>
                      </a:r>
                      <a:endParaRPr lang="zh-CN" altLang="en-US" sz="12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把字符串按照某个字符串内容分割，并返回字符串数组回来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458746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D9CFA3A4-6FBF-D7C4-BEF3-B175E9590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57" y="5899087"/>
            <a:ext cx="3973453" cy="3984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93BE7F7-6028-3E7E-EB23-5BC792BFC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160" y="5922431"/>
            <a:ext cx="2707345" cy="35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5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58734" y="807849"/>
            <a:ext cx="5648865" cy="455650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包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</a:t>
            </a: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概述</a:t>
            </a: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的常用方法</a:t>
            </a: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</a:t>
            </a:r>
            <a:r>
              <a:rPr kumimoji="1"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使用时的注意事项</a:t>
            </a:r>
            <a:endParaRPr kumimoji="1"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</a:t>
            </a: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的应用案例</a:t>
            </a: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ArrayList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7870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2EAFD82D-F759-0C5E-7013-8DF561931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19" y="1108059"/>
            <a:ext cx="5293117" cy="52931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3A5E50-FEAB-4289-B179-63D7EAA3C21B}"/>
              </a:ext>
            </a:extLst>
          </p:cNvPr>
          <p:cNvSpPr txBox="1"/>
          <p:nvPr/>
        </p:nvSpPr>
        <p:spPr>
          <a:xfrm>
            <a:off x="877410" y="1209804"/>
            <a:ext cx="7587997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使用时的注意事项</a:t>
            </a:r>
            <a:endParaRPr lang="zh-CN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9E86275-FDEF-6EDD-AC6D-C0BE5124D794}"/>
              </a:ext>
            </a:extLst>
          </p:cNvPr>
          <p:cNvSpPr txBox="1"/>
          <p:nvPr/>
        </p:nvSpPr>
        <p:spPr>
          <a:xfrm>
            <a:off x="1388625" y="2454727"/>
            <a:ext cx="3747407" cy="132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第一点</a:t>
            </a:r>
            <a:endParaRPr lang="en-US" altLang="zh-CN" sz="1400" b="1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4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</a:t>
            </a:r>
            <a:r>
              <a:rPr lang="zh-CN" altLang="en-US" sz="14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对象的内容不可改变，被称为不可变字符串对象。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9729CAC-741D-F609-B06F-B1A3D0B619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51911"/>
            <a:ext cx="5791200" cy="529311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23B5D3E-EFDC-07FC-2C11-C931EC0FDB65}"/>
              </a:ext>
            </a:extLst>
          </p:cNvPr>
          <p:cNvSpPr txBox="1"/>
          <p:nvPr/>
        </p:nvSpPr>
        <p:spPr>
          <a:xfrm>
            <a:off x="6954621" y="2198947"/>
            <a:ext cx="4403190" cy="2189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zh-CN" altLang="en-US" sz="14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第二点</a:t>
            </a:r>
            <a:endParaRPr lang="en-US" altLang="zh-CN" sz="1400" b="1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只要是以</a:t>
            </a:r>
            <a:r>
              <a:rPr lang="zh-CN" altLang="zh-CN" sz="14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“</a:t>
            </a:r>
            <a:r>
              <a:rPr lang="en-US" altLang="zh-CN" sz="14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...</a:t>
            </a:r>
            <a:r>
              <a:rPr lang="zh-CN" altLang="zh-CN" sz="14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”</a:t>
            </a:r>
            <a:r>
              <a:rPr lang="zh-CN" altLang="en-US" sz="14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方式写出的字符串对象，会存储到字符串常量池，且相同内容的字符串只存储一份；</a:t>
            </a:r>
            <a:endParaRPr lang="en-US" altLang="zh-CN" sz="1400" b="1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但通过</a:t>
            </a:r>
            <a:r>
              <a:rPr lang="en-US" altLang="zh-CN" sz="14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</a:t>
            </a:r>
            <a:r>
              <a:rPr lang="zh-CN" altLang="en-US" sz="14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方式创建字符串对象，每</a:t>
            </a:r>
            <a:r>
              <a:rPr lang="en-US" altLang="zh-CN" sz="14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</a:t>
            </a:r>
            <a:r>
              <a:rPr lang="zh-CN" altLang="en-US" sz="14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一次都会产生一个新的对象放在堆内存中。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">
            <a:extLst>
              <a:ext uri="{FF2B5EF4-FFF2-40B4-BE49-F238E27FC236}">
                <a16:creationId xmlns:a16="http://schemas.microsoft.com/office/drawing/2014/main" id="{028A11B5-E49C-4313-811E-67F037993D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620" y="1768705"/>
            <a:ext cx="4774691" cy="1996700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Alibaba PuHuiTi R"/>
              </a:rPr>
              <a:t>public static void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Alibaba PuHuiTi R"/>
              </a:rPr>
              <a:t>main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Alibaba PuHuiTi R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Alibaba PuHuiTi R"/>
              </a:rPr>
              <a:t>String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Alibaba PuHuiTi R"/>
              </a:rPr>
              <a:t>[] args)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Alibaba PuHuiTi R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Alibaba PuHuiTi R"/>
              </a:rPr>
              <a:t>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Alibaba PuHuiTi R"/>
              </a:rPr>
              <a:t>String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Alibaba PuHuiTi R"/>
              </a:rPr>
              <a:t>name 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Alibaba PuHuiTi R"/>
              </a:rPr>
              <a:t>"</a:t>
            </a:r>
            <a:r>
              <a:rPr lang="zh-CN" altLang="en-US" sz="1400" dirty="0">
                <a:solidFill>
                  <a:srgbClr val="067D17"/>
                </a:solidFill>
                <a:latin typeface="Consolas" panose="020B0609020204030204" pitchFamily="49" charset="0"/>
                <a:ea typeface="Alibaba PuHuiTi R"/>
              </a:rPr>
              <a:t>黑马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Alibaba PuHuiTi R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Alibaba PuHuiTi R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Alibaba PuHuiTi R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Alibaba PuHuiTi R"/>
              </a:rPr>
              <a:t>   name +=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Alibaba PuHuiTi R"/>
              </a:rPr>
              <a:t>"</a:t>
            </a:r>
            <a:r>
              <a:rPr lang="zh-CN" altLang="en-US" sz="1400" dirty="0">
                <a:solidFill>
                  <a:srgbClr val="067D17"/>
                </a:solidFill>
                <a:latin typeface="Consolas" panose="020B0609020204030204" pitchFamily="49" charset="0"/>
                <a:ea typeface="Alibaba PuHuiTi R"/>
              </a:rPr>
              <a:t>程序员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Alibaba PuHuiTi R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Alibaba PuHuiTi R"/>
              </a:rPr>
              <a:t>;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Alibaba PuHuiTi R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Alibaba PuHuiTi R"/>
              </a:rPr>
              <a:t>   name += </a:t>
            </a:r>
            <a:r>
              <a:rPr lang="en-US" altLang="zh-CN" sz="1400" dirty="0">
                <a:solidFill>
                  <a:srgbClr val="067D17"/>
                </a:solidFill>
                <a:latin typeface="Consolas" panose="020B0609020204030204" pitchFamily="49" charset="0"/>
                <a:ea typeface="Alibaba PuHuiTi R"/>
              </a:rPr>
              <a:t>"</a:t>
            </a:r>
            <a:r>
              <a:rPr lang="zh-CN" altLang="en-US" sz="1400" dirty="0">
                <a:solidFill>
                  <a:srgbClr val="067D17"/>
                </a:solidFill>
                <a:latin typeface="Consolas" panose="020B0609020204030204" pitchFamily="49" charset="0"/>
                <a:ea typeface="Alibaba PuHuiTi R"/>
              </a:rPr>
              <a:t>播妞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Alibaba PuHuiTi R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Alibaba PuHuiTi R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Alibaba PuHuiTi R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Alibaba PuHuiTi R"/>
              </a:rPr>
              <a:t>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Alibaba PuHuiTi R"/>
              </a:rPr>
              <a:t>System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Alibaba PuHuiTi R"/>
              </a:rPr>
              <a:t>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Alibaba PuHuiTi R"/>
              </a:rPr>
              <a:t>out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Alibaba PuHuiTi R"/>
              </a:rPr>
              <a:t>.println(name);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Alibaba PuHuiTi R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Alibaba PuHuiTi R"/>
              </a:rPr>
              <a:t>}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ea typeface="Alibaba PuHuiTi R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1649C96-9372-4BCE-9FB4-3D2753DF3BE2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5588311" y="2764833"/>
            <a:ext cx="1355678" cy="22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33A78F41-287A-405D-BF40-5D5BCFF032DC}"/>
              </a:ext>
            </a:extLst>
          </p:cNvPr>
          <p:cNvSpPr txBox="1"/>
          <p:nvPr/>
        </p:nvSpPr>
        <p:spPr>
          <a:xfrm>
            <a:off x="3200965" y="4724426"/>
            <a:ext cx="8108420" cy="519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nname</a:t>
            </a: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指向的字符串对象确实变了啊，那为何还说</a:t>
            </a:r>
            <a:r>
              <a:rPr lang="en-US" altLang="zh-CN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</a:t>
            </a: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的对象都是不可变字符串对象？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361C0B9C-801E-4254-B09D-1957BC916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55" y="3937055"/>
            <a:ext cx="2816678" cy="2233729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D49C7D6A-4DD7-6630-8A19-E1AF441BE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String</a:t>
            </a:r>
            <a:r>
              <a:rPr lang="zh-CN" altLang="en-US" dirty="0"/>
              <a:t>注意事项</a:t>
            </a:r>
            <a:r>
              <a:rPr lang="en-US" altLang="zh-CN" dirty="0"/>
              <a:t>1: String</a:t>
            </a:r>
            <a:r>
              <a:rPr lang="zh-CN" altLang="en-US" dirty="0"/>
              <a:t>的对象是不可变字符串对象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7AC937-FAD6-30C8-580A-3E015C301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5414" y="2097777"/>
            <a:ext cx="430530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1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881505E-7B40-44C9-8672-9491202708F4}"/>
              </a:ext>
            </a:extLst>
          </p:cNvPr>
          <p:cNvSpPr txBox="1"/>
          <p:nvPr/>
        </p:nvSpPr>
        <p:spPr>
          <a:xfrm>
            <a:off x="499993" y="1369321"/>
            <a:ext cx="10793307" cy="514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注意：只要是以</a:t>
            </a:r>
            <a:r>
              <a:rPr lang="zh-CN" altLang="zh-CN" sz="1600" b="1" dirty="0">
                <a:solidFill>
                  <a:srgbClr val="008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“</a:t>
            </a:r>
            <a:r>
              <a:rPr lang="en-US" altLang="zh-CN" sz="1600" b="1" dirty="0">
                <a:solidFill>
                  <a:srgbClr val="008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...</a:t>
            </a:r>
            <a:r>
              <a:rPr lang="zh-CN" altLang="zh-CN" sz="1600" b="1" dirty="0">
                <a:solidFill>
                  <a:srgbClr val="008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”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方式写出的字符串对象，会在堆内存中的字符串常量池中存储。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9C155E96-B880-40F8-8DC5-E078A69291A6}"/>
              </a:ext>
            </a:extLst>
          </p:cNvPr>
          <p:cNvSpPr txBox="1"/>
          <p:nvPr/>
        </p:nvSpPr>
        <p:spPr>
          <a:xfrm>
            <a:off x="528168" y="1951723"/>
            <a:ext cx="4032251" cy="1724639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Alibaba PuHuiTi R"/>
              </a:rPr>
              <a:t>public static void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Alibaba PuHuiTi R"/>
              </a:rPr>
              <a:t>main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Alibaba PuHuiTi R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Alibaba PuHuiTi R"/>
              </a:rPr>
              <a:t>String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Alibaba PuHuiTi R"/>
              </a:rPr>
              <a:t>[] args)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Alibaba PuHuiTi R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Alibaba PuHuiTi R"/>
              </a:rPr>
              <a:t>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Alibaba PuHuiTi R"/>
              </a:rPr>
              <a:t>String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Alibaba PuHuiTi R"/>
              </a:rPr>
              <a:t>name 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Alibaba PuHuiTi R"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latin typeface="Consolas" panose="020B0609020204030204" pitchFamily="49" charset="0"/>
                <a:ea typeface="Alibaba PuHuiTi R"/>
              </a:rPr>
              <a:t>黑马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Alibaba PuHuiTi R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Alibaba PuHuiTi R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Alibaba PuHuiTi R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Alibaba PuHuiTi R"/>
              </a:rPr>
              <a:t>   name +=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Alibaba PuHuiTi R"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latin typeface="Consolas" panose="020B0609020204030204" pitchFamily="49" charset="0"/>
                <a:ea typeface="Alibaba PuHuiTi R"/>
              </a:rPr>
              <a:t>程序员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Alibaba PuHuiTi R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Alibaba PuHuiTi R"/>
              </a:rPr>
              <a:t>;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Alibaba PuHuiTi R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Alibaba PuHuiTi R"/>
              </a:rPr>
              <a:t>   name +=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Alibaba PuHuiTi R"/>
              </a:rPr>
              <a:t> "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Alibaba PuHuiTi R"/>
              </a:rPr>
              <a:t>播妞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Alibaba PuHuiTi R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Alibaba PuHuiTi R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Alibaba PuHuiTi R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Alibaba PuHuiTi R"/>
              </a:rPr>
              <a:t>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Alibaba PuHuiTi R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Alibaba PuHuiTi R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Alibaba PuHuiTi R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Alibaba PuHuiTi R"/>
              </a:rPr>
              <a:t>.println(name);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Alibaba PuHuiTi R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Alibaba PuHuiTi R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ea typeface="Alibaba PuHuiTi R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C2BE5CC-9344-4284-9B9D-3878A2521518}"/>
              </a:ext>
            </a:extLst>
          </p:cNvPr>
          <p:cNvSpPr/>
          <p:nvPr/>
        </p:nvSpPr>
        <p:spPr>
          <a:xfrm>
            <a:off x="4901748" y="1925125"/>
            <a:ext cx="3361267" cy="3175000"/>
          </a:xfrm>
          <a:prstGeom prst="rect">
            <a:avLst/>
          </a:prstGeom>
          <a:solidFill>
            <a:srgbClr val="FD0000">
              <a:alpha val="10000"/>
            </a:srgbClr>
          </a:solidFill>
          <a:ln w="38100">
            <a:solidFill>
              <a:srgbClr val="FD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B6861FF-07F9-426B-8F81-249741DF388E}"/>
              </a:ext>
            </a:extLst>
          </p:cNvPr>
          <p:cNvSpPr/>
          <p:nvPr/>
        </p:nvSpPr>
        <p:spPr bwMode="auto">
          <a:xfrm>
            <a:off x="8435446" y="1909237"/>
            <a:ext cx="3361267" cy="3271936"/>
          </a:xfrm>
          <a:prstGeom prst="rect">
            <a:avLst/>
          </a:prstGeom>
          <a:solidFill>
            <a:schemeClr val="accent3">
              <a:alpha val="10000"/>
            </a:schemeClr>
          </a:solidFill>
          <a:ln w="3810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BA7933C7-AA6A-4623-8246-DAC75266CE29}"/>
              </a:ext>
            </a:extLst>
          </p:cNvPr>
          <p:cNvSpPr/>
          <p:nvPr/>
        </p:nvSpPr>
        <p:spPr>
          <a:xfrm>
            <a:off x="8634366" y="2852857"/>
            <a:ext cx="3054349" cy="116262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05DD072-8C01-4C9F-9225-EAB8BCF9FEE7}"/>
              </a:ext>
            </a:extLst>
          </p:cNvPr>
          <p:cNvSpPr txBox="1"/>
          <p:nvPr/>
        </p:nvSpPr>
        <p:spPr>
          <a:xfrm>
            <a:off x="9458406" y="2466321"/>
            <a:ext cx="126188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字符串常量池</a:t>
            </a:r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id="{E3EEDBE2-BAC6-49A3-8177-94FBC7F6E0DF}"/>
              </a:ext>
            </a:extLst>
          </p:cNvPr>
          <p:cNvSpPr txBox="1"/>
          <p:nvPr/>
        </p:nvSpPr>
        <p:spPr>
          <a:xfrm>
            <a:off x="5036427" y="3095393"/>
            <a:ext cx="3025750" cy="1384995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400" dirty="0">
              <a:solidFill>
                <a:srgbClr val="080808"/>
              </a:solidFill>
              <a:latin typeface="Arial Unicode MS"/>
              <a:ea typeface="Alibaba PuHuiTi R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400" dirty="0">
              <a:solidFill>
                <a:srgbClr val="080808"/>
              </a:solidFill>
              <a:latin typeface="Arial Unicode MS"/>
              <a:ea typeface="Alibaba PuHuiTi R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400" dirty="0">
              <a:solidFill>
                <a:srgbClr val="080808"/>
              </a:solidFill>
              <a:latin typeface="Arial Unicode MS"/>
              <a:ea typeface="Alibaba PuHuiTi R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400" dirty="0">
              <a:solidFill>
                <a:srgbClr val="080808"/>
              </a:solidFill>
              <a:latin typeface="Arial Unicode MS"/>
              <a:ea typeface="Alibaba PuHuiTi R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400" dirty="0">
              <a:solidFill>
                <a:srgbClr val="080808"/>
              </a:solidFill>
              <a:latin typeface="Arial Unicode MS"/>
              <a:ea typeface="Alibaba PuHuiTi R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400" dirty="0">
              <a:solidFill>
                <a:srgbClr val="080808"/>
              </a:solidFill>
              <a:latin typeface="Arial Unicode MS"/>
              <a:ea typeface="Alibaba PuHuiTi R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CF13C40-5E45-4F98-BE4D-EED44DA9F211}"/>
              </a:ext>
            </a:extLst>
          </p:cNvPr>
          <p:cNvSpPr txBox="1"/>
          <p:nvPr/>
        </p:nvSpPr>
        <p:spPr>
          <a:xfrm>
            <a:off x="9555245" y="2923948"/>
            <a:ext cx="84189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  <a:ea typeface="Alibaba PuHuiTi R"/>
              </a:rPr>
              <a:t>"</a:t>
            </a:r>
            <a:r>
              <a:rPr lang="zh-CN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黑马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  <a:ea typeface="Alibaba PuHuiTi R"/>
              </a:rPr>
              <a:t>"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B2DF5ED-F43B-48E8-87F2-A4AC385EC907}"/>
              </a:ext>
            </a:extLst>
          </p:cNvPr>
          <p:cNvSpPr txBox="1"/>
          <p:nvPr/>
        </p:nvSpPr>
        <p:spPr>
          <a:xfrm>
            <a:off x="9577133" y="3250541"/>
            <a:ext cx="92204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  <a:ea typeface="Alibaba PuHuiTi R"/>
              </a:rPr>
              <a:t>"</a:t>
            </a:r>
            <a:r>
              <a:rPr lang="zh-CN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程序员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F0A6604-D1BA-4C29-9AEA-2A70F4CFAD5A}"/>
              </a:ext>
            </a:extLst>
          </p:cNvPr>
          <p:cNvSpPr txBox="1"/>
          <p:nvPr/>
        </p:nvSpPr>
        <p:spPr>
          <a:xfrm>
            <a:off x="9584692" y="3585600"/>
            <a:ext cx="74251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  <a:ea typeface="Alibaba PuHuiTi R"/>
              </a:rPr>
              <a:t>"</a:t>
            </a:r>
            <a:r>
              <a:rPr lang="zh-CN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播妞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TextBox 2">
            <a:extLst>
              <a:ext uri="{FF2B5EF4-FFF2-40B4-BE49-F238E27FC236}">
                <a16:creationId xmlns:a16="http://schemas.microsoft.com/office/drawing/2014/main" id="{4737D5B1-01EC-489F-A34E-2C5A8CDE24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6006" y="1892950"/>
            <a:ext cx="1246717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栈内存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2">
            <a:extLst>
              <a:ext uri="{FF2B5EF4-FFF2-40B4-BE49-F238E27FC236}">
                <a16:creationId xmlns:a16="http://schemas.microsoft.com/office/drawing/2014/main" id="{970BC13F-126E-482E-BCC5-20B73E5C9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15899" y="1883821"/>
            <a:ext cx="1246716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堆内存</a:t>
            </a:r>
            <a:endParaRPr lang="en-US" altLang="zh-CN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5AA20A2-FEA9-47CD-860C-131B1162C48D}"/>
              </a:ext>
            </a:extLst>
          </p:cNvPr>
          <p:cNvSpPr txBox="1"/>
          <p:nvPr/>
        </p:nvSpPr>
        <p:spPr>
          <a:xfrm>
            <a:off x="9203594" y="4345120"/>
            <a:ext cx="128112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  <a:ea typeface="Alibaba PuHuiTi R"/>
              </a:rPr>
              <a:t>"</a:t>
            </a:r>
            <a:r>
              <a:rPr lang="zh-CN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黑马程序员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  <a:ea typeface="Alibaba PuHuiTi R"/>
              </a:rPr>
              <a:t>"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C4C76C3-60B7-4223-9361-0C45F5E1951C}"/>
              </a:ext>
            </a:extLst>
          </p:cNvPr>
          <p:cNvSpPr txBox="1"/>
          <p:nvPr/>
        </p:nvSpPr>
        <p:spPr>
          <a:xfrm>
            <a:off x="9203594" y="4763146"/>
            <a:ext cx="1625766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  <a:ea typeface="Alibaba PuHuiTi R"/>
              </a:rPr>
              <a:t>"</a:t>
            </a:r>
            <a:r>
              <a:rPr lang="zh-CN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黑马程序员播妞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9683513B-3F74-4C7B-82F9-C6CAD427EA12}"/>
              </a:ext>
            </a:extLst>
          </p:cNvPr>
          <p:cNvSpPr txBox="1"/>
          <p:nvPr/>
        </p:nvSpPr>
        <p:spPr>
          <a:xfrm>
            <a:off x="5036426" y="2786052"/>
            <a:ext cx="1246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Alibaba PuHuiTi R"/>
              </a:rPr>
              <a:t>main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Alibaba PuHuiTi R"/>
              </a:rPr>
              <a:t>方法</a:t>
            </a:r>
            <a:endParaRPr lang="zh-CN" altLang="en-US" sz="1400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E4BA1EB2-AD46-45A0-A339-C53290BB82AE}"/>
              </a:ext>
            </a:extLst>
          </p:cNvPr>
          <p:cNvSpPr/>
          <p:nvPr/>
        </p:nvSpPr>
        <p:spPr>
          <a:xfrm>
            <a:off x="523758" y="2313013"/>
            <a:ext cx="4032251" cy="255661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12512DAC-F73B-4ECD-925A-3C5E7388E597}"/>
              </a:ext>
            </a:extLst>
          </p:cNvPr>
          <p:cNvSpPr txBox="1"/>
          <p:nvPr/>
        </p:nvSpPr>
        <p:spPr>
          <a:xfrm>
            <a:off x="5178471" y="3185475"/>
            <a:ext cx="10005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 name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BBA80714-D728-485B-829E-687ED5899F1E}"/>
              </a:ext>
            </a:extLst>
          </p:cNvPr>
          <p:cNvSpPr/>
          <p:nvPr/>
        </p:nvSpPr>
        <p:spPr>
          <a:xfrm>
            <a:off x="5258520" y="3447854"/>
            <a:ext cx="1000595" cy="366240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092E90F8-E750-426A-AB16-CE4D14DA5751}"/>
              </a:ext>
            </a:extLst>
          </p:cNvPr>
          <p:cNvCxnSpPr>
            <a:cxnSpLocks/>
          </p:cNvCxnSpPr>
          <p:nvPr/>
        </p:nvCxnSpPr>
        <p:spPr>
          <a:xfrm flipV="1">
            <a:off x="6117495" y="3062187"/>
            <a:ext cx="3598991" cy="248144"/>
          </a:xfrm>
          <a:prstGeom prst="straightConnector1">
            <a:avLst/>
          </a:prstGeom>
          <a:ln w="28575">
            <a:solidFill>
              <a:srgbClr val="AD2A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>
            <a:extLst>
              <a:ext uri="{FF2B5EF4-FFF2-40B4-BE49-F238E27FC236}">
                <a16:creationId xmlns:a16="http://schemas.microsoft.com/office/drawing/2014/main" id="{843717DC-935D-41ED-8EC7-C62079912B1F}"/>
              </a:ext>
            </a:extLst>
          </p:cNvPr>
          <p:cNvSpPr/>
          <p:nvPr/>
        </p:nvSpPr>
        <p:spPr>
          <a:xfrm>
            <a:off x="514937" y="2571410"/>
            <a:ext cx="4032251" cy="255661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5F7AC282-CF6C-481F-9B3B-C41E11886BDD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6179066" y="3312433"/>
            <a:ext cx="3013325" cy="1161070"/>
          </a:xfrm>
          <a:prstGeom prst="straightConnector1">
            <a:avLst/>
          </a:prstGeom>
          <a:ln w="28575">
            <a:solidFill>
              <a:srgbClr val="AD2A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>
            <a:extLst>
              <a:ext uri="{FF2B5EF4-FFF2-40B4-BE49-F238E27FC236}">
                <a16:creationId xmlns:a16="http://schemas.microsoft.com/office/drawing/2014/main" id="{5DC41299-DE83-4973-9DA0-057867696D5D}"/>
              </a:ext>
            </a:extLst>
          </p:cNvPr>
          <p:cNvSpPr/>
          <p:nvPr/>
        </p:nvSpPr>
        <p:spPr>
          <a:xfrm>
            <a:off x="523758" y="2818861"/>
            <a:ext cx="4032251" cy="255661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62729A81-B389-46B8-BDF0-13B48582120C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6179066" y="3312433"/>
            <a:ext cx="3025750" cy="1598074"/>
          </a:xfrm>
          <a:prstGeom prst="straightConnector1">
            <a:avLst/>
          </a:prstGeom>
          <a:ln w="28575">
            <a:solidFill>
              <a:srgbClr val="AD2A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 79">
            <a:extLst>
              <a:ext uri="{FF2B5EF4-FFF2-40B4-BE49-F238E27FC236}">
                <a16:creationId xmlns:a16="http://schemas.microsoft.com/office/drawing/2014/main" id="{37B72A59-3EF1-4CD9-9650-0AE5B0489CFC}"/>
              </a:ext>
            </a:extLst>
          </p:cNvPr>
          <p:cNvSpPr/>
          <p:nvPr/>
        </p:nvSpPr>
        <p:spPr>
          <a:xfrm>
            <a:off x="523758" y="3074522"/>
            <a:ext cx="4032251" cy="255661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6563E7B1-F64D-4867-9D50-7BF4F0C6DDDF}"/>
              </a:ext>
            </a:extLst>
          </p:cNvPr>
          <p:cNvCxnSpPr>
            <a:cxnSpLocks/>
          </p:cNvCxnSpPr>
          <p:nvPr/>
        </p:nvCxnSpPr>
        <p:spPr>
          <a:xfrm flipH="1">
            <a:off x="2553317" y="3336147"/>
            <a:ext cx="9578" cy="1176416"/>
          </a:xfrm>
          <a:prstGeom prst="straightConnector1">
            <a:avLst/>
          </a:prstGeom>
          <a:ln w="28575">
            <a:solidFill>
              <a:srgbClr val="AD2A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 3">
            <a:extLst>
              <a:ext uri="{FF2B5EF4-FFF2-40B4-BE49-F238E27FC236}">
                <a16:creationId xmlns:a16="http://schemas.microsoft.com/office/drawing/2014/main" id="{8249092C-E19D-3856-28D5-7EA4E892E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937" y="1010283"/>
            <a:ext cx="10749599" cy="517190"/>
          </a:xfrm>
        </p:spPr>
        <p:txBody>
          <a:bodyPr/>
          <a:lstStyle/>
          <a:p>
            <a:r>
              <a:rPr lang="en-US" altLang="zh-CN" dirty="0"/>
              <a:t>String</a:t>
            </a:r>
            <a:r>
              <a:rPr lang="zh-CN" altLang="en-US" dirty="0"/>
              <a:t>注意事项</a:t>
            </a:r>
            <a:r>
              <a:rPr lang="en-US" altLang="zh-CN" dirty="0"/>
              <a:t>1: String</a:t>
            </a:r>
            <a:r>
              <a:rPr lang="zh-CN" altLang="en-US" dirty="0"/>
              <a:t>的对象是不可变字符串对象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8400FAA-72A4-541C-4DED-53F34E3FB8A2}"/>
              </a:ext>
            </a:extLst>
          </p:cNvPr>
          <p:cNvSpPr txBox="1"/>
          <p:nvPr/>
        </p:nvSpPr>
        <p:spPr>
          <a:xfrm>
            <a:off x="764379" y="5687868"/>
            <a:ext cx="8988281" cy="796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结论：每次试图改变字符串对象实际上是新产生了新的字符串对象了，变量每次都是指向了新的字符串对象，之前字符串对象的内容确实是没有改变的，因此说</a:t>
            </a:r>
            <a:r>
              <a:rPr lang="en-US" altLang="zh-CN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</a:t>
            </a: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的对象是不可变的。</a:t>
            </a:r>
            <a:endParaRPr lang="en-US" altLang="zh-CN" sz="16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96D7004F-CF53-59D5-24FD-6FDCD144B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758" y="4519225"/>
            <a:ext cx="3032201" cy="972719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40FCA641-7B51-E7EB-5B8C-444044CC793E}"/>
              </a:ext>
            </a:extLst>
          </p:cNvPr>
          <p:cNvSpPr txBox="1"/>
          <p:nvPr/>
        </p:nvSpPr>
        <p:spPr>
          <a:xfrm>
            <a:off x="8967065" y="2908476"/>
            <a:ext cx="86433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119d7047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EA2BBBC-6E33-0A38-3030-010D4062AF4B}"/>
              </a:ext>
            </a:extLst>
          </p:cNvPr>
          <p:cNvSpPr txBox="1"/>
          <p:nvPr/>
        </p:nvSpPr>
        <p:spPr>
          <a:xfrm>
            <a:off x="9265269" y="4125728"/>
            <a:ext cx="77938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219ac47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FB91411-5325-A3CA-A73F-49F290435768}"/>
              </a:ext>
            </a:extLst>
          </p:cNvPr>
          <p:cNvSpPr txBox="1"/>
          <p:nvPr/>
        </p:nvSpPr>
        <p:spPr>
          <a:xfrm>
            <a:off x="9258775" y="4600732"/>
            <a:ext cx="77938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319cc47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3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96296E-6 L -0.29518 0.08125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66" y="4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7.40741E-7 L -0.31003 -0.09931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08" y="-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22222E-6 L -0.31394 -0.1625 " pathEditMode="relative" rAng="0" ptsTypes="AA">
                                      <p:cBhvr>
                                        <p:cTn id="13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03" y="-8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000"/>
                            </p:stCondLst>
                            <p:childTnLst>
                              <p:par>
                                <p:cTn id="139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2000"/>
                            </p:stCondLst>
                            <p:childTnLst>
                              <p:par>
                                <p:cTn id="14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2" grpId="0" animBg="1"/>
      <p:bldP spid="23" grpId="0"/>
      <p:bldP spid="24" grpId="0" animBg="1"/>
      <p:bldP spid="25" grpId="0"/>
      <p:bldP spid="32" grpId="0"/>
      <p:bldP spid="33" grpId="0"/>
      <p:bldP spid="34" grpId="0"/>
      <p:bldP spid="35" grpId="0"/>
      <p:bldP spid="40" grpId="0"/>
      <p:bldP spid="41" grpId="0"/>
      <p:bldP spid="54" grpId="0"/>
      <p:bldP spid="59" grpId="0" animBg="1"/>
      <p:bldP spid="59" grpId="1" animBg="1"/>
      <p:bldP spid="61" grpId="0"/>
      <p:bldP spid="62" grpId="0" animBg="1"/>
      <p:bldP spid="68" grpId="0" animBg="1"/>
      <p:bldP spid="68" grpId="1" animBg="1"/>
      <p:bldP spid="75" grpId="0" animBg="1"/>
      <p:bldP spid="75" grpId="1" animBg="1"/>
      <p:bldP spid="80" grpId="0" animBg="1"/>
      <p:bldP spid="31" grpId="0"/>
      <p:bldP spid="31" grpId="1"/>
      <p:bldP spid="31" grpId="2"/>
      <p:bldP spid="37" grpId="0"/>
      <p:bldP spid="37" grpId="1"/>
      <p:bldP spid="37" grpId="2"/>
      <p:bldP spid="39" grpId="0"/>
      <p:bldP spid="39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FD9E49-B71C-69DE-2F0C-542FAF796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String</a:t>
            </a:r>
            <a:r>
              <a:rPr lang="zh-CN" altLang="en-US" dirty="0"/>
              <a:t>的第二点注意事项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0844A64-4760-58B5-FEA9-89F88E73B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264" y="894772"/>
            <a:ext cx="6524368" cy="596322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CC3CDDD-B663-263C-0D07-010BEF087EFE}"/>
              </a:ext>
            </a:extLst>
          </p:cNvPr>
          <p:cNvSpPr txBox="1"/>
          <p:nvPr/>
        </p:nvSpPr>
        <p:spPr>
          <a:xfrm>
            <a:off x="3379400" y="2273087"/>
            <a:ext cx="4403190" cy="2189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zh-CN" altLang="en-US" sz="14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第二点</a:t>
            </a:r>
            <a:endParaRPr lang="en-US" altLang="zh-CN" sz="1400" b="1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只要是以</a:t>
            </a:r>
            <a:r>
              <a:rPr lang="zh-CN" altLang="zh-CN" sz="14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“</a:t>
            </a:r>
            <a:r>
              <a:rPr lang="en-US" altLang="zh-CN" sz="14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...</a:t>
            </a:r>
            <a:r>
              <a:rPr lang="zh-CN" altLang="zh-CN" sz="14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”</a:t>
            </a:r>
            <a:r>
              <a:rPr lang="zh-CN" altLang="en-US" sz="14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方式写出的字符串对象，会存储到字符串常量池，且相同内容的字符串只存储一份；</a:t>
            </a:r>
            <a:endParaRPr lang="en-US" altLang="zh-CN" sz="1400" b="1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但通过</a:t>
            </a:r>
            <a:r>
              <a:rPr lang="en-US" altLang="zh-CN" sz="14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</a:t>
            </a:r>
            <a:r>
              <a:rPr lang="zh-CN" altLang="en-US" sz="14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方式创建字符串对象，每</a:t>
            </a:r>
            <a:r>
              <a:rPr lang="en-US" altLang="zh-CN" sz="14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</a:t>
            </a:r>
            <a:r>
              <a:rPr lang="zh-CN" altLang="en-US" sz="14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一次都会产生一个新的对象放在堆内存中。</a:t>
            </a:r>
          </a:p>
        </p:txBody>
      </p:sp>
    </p:spTree>
    <p:extLst>
      <p:ext uri="{BB962C8B-B14F-4D97-AF65-F5344CB8AC3E}">
        <p14:creationId xmlns:p14="http://schemas.microsoft.com/office/powerpoint/2010/main" val="124535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A037F0-90D8-D078-1569-FCD5C807E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04223"/>
            <a:ext cx="5312229" cy="44019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ABB7749-2C23-B630-518E-635004EA6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224" y="2047902"/>
            <a:ext cx="2995870" cy="5215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6F816E8-7BD4-4B93-F348-322D2DAE7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512" y="3037014"/>
            <a:ext cx="3918554" cy="50796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E7C5E52-8D00-024C-E35F-456789F2E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7564" y="1710286"/>
            <a:ext cx="4148471" cy="336866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570FA59-4DAD-3C68-244D-DDAEC2B60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3891" y="3972560"/>
            <a:ext cx="2570043" cy="51970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15B997E-406F-7F13-9CF2-A8A29F7C04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2512" y="5672753"/>
            <a:ext cx="4022694" cy="497566"/>
          </a:xfrm>
          <a:prstGeom prst="rect">
            <a:avLst/>
          </a:prstGeom>
        </p:spPr>
      </p:pic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0F98410-B3FB-1B02-E910-8EEACEC4BECE}"/>
              </a:ext>
            </a:extLst>
          </p:cNvPr>
          <p:cNvCxnSpPr/>
          <p:nvPr/>
        </p:nvCxnSpPr>
        <p:spPr>
          <a:xfrm>
            <a:off x="0" y="5282299"/>
            <a:ext cx="12192000" cy="571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8421E0DA-BDA2-B4B1-B87C-1EA085B62E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7565" y="5746146"/>
            <a:ext cx="3055484" cy="42417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34392BD-19D5-99A7-BA79-9935944548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72062" y="5813026"/>
            <a:ext cx="882080" cy="29901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95AB73A-E15B-A4FE-60A7-BBE667F739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4142" y="1303589"/>
            <a:ext cx="1140442" cy="32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8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3">
            <a:extLst>
              <a:ext uri="{FF2B5EF4-FFF2-40B4-BE49-F238E27FC236}">
                <a16:creationId xmlns:a16="http://schemas.microsoft.com/office/drawing/2014/main" id="{FE11427E-5EA2-436C-9FD2-C1B6C5FE6D1C}"/>
              </a:ext>
            </a:extLst>
          </p:cNvPr>
          <p:cNvSpPr txBox="1"/>
          <p:nvPr/>
        </p:nvSpPr>
        <p:spPr>
          <a:xfrm>
            <a:off x="706747" y="1841770"/>
            <a:ext cx="4032251" cy="1384995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class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Test {</a:t>
            </a:r>
            <a:b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static void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main(String[] args) {</a:t>
            </a:r>
            <a:b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String s1 = </a:t>
            </a:r>
            <a:r>
              <a:rPr lang="zh-CN" altLang="zh-CN" sz="1200" b="1" dirty="0">
                <a:solidFill>
                  <a:srgbClr val="008000"/>
                </a:solidFill>
                <a:latin typeface="Consolas" panose="020B0609020204030204" pitchFamily="49" charset="0"/>
              </a:rPr>
              <a:t>"abc"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String s2 = </a:t>
            </a:r>
            <a:r>
              <a:rPr lang="zh-CN" altLang="zh-CN" sz="1200" b="1" dirty="0">
                <a:solidFill>
                  <a:srgbClr val="008000"/>
                </a:solidFill>
                <a:latin typeface="Consolas" panose="020B0609020204030204" pitchFamily="49" charset="0"/>
              </a:rPr>
              <a:t>"abc"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System.</a:t>
            </a:r>
            <a:r>
              <a:rPr lang="zh-CN" altLang="zh-CN" sz="12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.println(s1 == s2);</a:t>
            </a:r>
            <a:b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b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zh-CN" altLang="zh-CN" sz="1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336F227-1AE8-41CC-9CA1-7FFA98B0AD6C}"/>
              </a:ext>
            </a:extLst>
          </p:cNvPr>
          <p:cNvSpPr/>
          <p:nvPr/>
        </p:nvSpPr>
        <p:spPr>
          <a:xfrm>
            <a:off x="5613439" y="1565666"/>
            <a:ext cx="2774519" cy="3960283"/>
          </a:xfrm>
          <a:prstGeom prst="rect">
            <a:avLst/>
          </a:prstGeom>
          <a:solidFill>
            <a:srgbClr val="FD0000">
              <a:alpha val="10000"/>
            </a:srgbClr>
          </a:solidFill>
          <a:ln w="38100">
            <a:solidFill>
              <a:srgbClr val="FD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4EF903D-4D0F-452E-BD11-A082D12A6E51}"/>
              </a:ext>
            </a:extLst>
          </p:cNvPr>
          <p:cNvSpPr/>
          <p:nvPr/>
        </p:nvSpPr>
        <p:spPr bwMode="auto">
          <a:xfrm>
            <a:off x="9094997" y="1565666"/>
            <a:ext cx="2810861" cy="3926416"/>
          </a:xfrm>
          <a:prstGeom prst="rect">
            <a:avLst/>
          </a:prstGeom>
          <a:solidFill>
            <a:schemeClr val="accent3">
              <a:alpha val="10000"/>
            </a:schemeClr>
          </a:solidFill>
          <a:ln w="3810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id="{153C2DAF-D1C1-473B-A49E-56FBAC5817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3641" y="1538575"/>
            <a:ext cx="1246717" cy="5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栈内存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">
            <a:extLst>
              <a:ext uri="{FF2B5EF4-FFF2-40B4-BE49-F238E27FC236}">
                <a16:creationId xmlns:a16="http://schemas.microsoft.com/office/drawing/2014/main" id="{5BA34071-682B-4499-9FFF-895550829A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31731" y="1471532"/>
            <a:ext cx="1246716" cy="5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堆内存</a:t>
            </a:r>
            <a:endParaRPr lang="en-US" altLang="zh-CN" sz="24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DFBF8934-5C24-4482-AE49-6E3C67D1EE1B}"/>
              </a:ext>
            </a:extLst>
          </p:cNvPr>
          <p:cNvSpPr/>
          <p:nvPr/>
        </p:nvSpPr>
        <p:spPr>
          <a:xfrm>
            <a:off x="9315978" y="2822806"/>
            <a:ext cx="2478221" cy="117051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C3F0F53-E99B-4A31-B5A4-05B8AADA6BBE}"/>
              </a:ext>
            </a:extLst>
          </p:cNvPr>
          <p:cNvSpPr txBox="1"/>
          <p:nvPr/>
        </p:nvSpPr>
        <p:spPr>
          <a:xfrm>
            <a:off x="9371858" y="2338712"/>
            <a:ext cx="126188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字符串常量池</a:t>
            </a:r>
          </a:p>
        </p:txBody>
      </p:sp>
      <p:sp>
        <p:nvSpPr>
          <p:cNvPr id="31" name="TextBox 3">
            <a:extLst>
              <a:ext uri="{FF2B5EF4-FFF2-40B4-BE49-F238E27FC236}">
                <a16:creationId xmlns:a16="http://schemas.microsoft.com/office/drawing/2014/main" id="{C4CE61AE-CB5E-47A7-BD84-70295AC161C2}"/>
              </a:ext>
            </a:extLst>
          </p:cNvPr>
          <p:cNvSpPr txBox="1"/>
          <p:nvPr/>
        </p:nvSpPr>
        <p:spPr>
          <a:xfrm>
            <a:off x="5855183" y="3254654"/>
            <a:ext cx="2288688" cy="1815882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400" kern="0" dirty="0">
              <a:solidFill>
                <a:srgbClr val="000000"/>
              </a:solidFill>
              <a:latin typeface="Consolas" panose="020B0609020204030204" pitchFamily="49" charset="0"/>
              <a:cs typeface="宋体" panose="02010600030101010101" pitchFamily="2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400" kern="0" dirty="0">
              <a:solidFill>
                <a:srgbClr val="000000"/>
              </a:solidFill>
              <a:latin typeface="Consolas" panose="020B0609020204030204" pitchFamily="49" charset="0"/>
              <a:cs typeface="宋体" panose="02010600030101010101" pitchFamily="2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400" kern="0" dirty="0">
              <a:solidFill>
                <a:srgbClr val="000000"/>
              </a:solidFill>
              <a:latin typeface="Consolas" panose="020B0609020204030204" pitchFamily="49" charset="0"/>
              <a:cs typeface="宋体" panose="02010600030101010101" pitchFamily="2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400" kern="0" dirty="0">
              <a:solidFill>
                <a:srgbClr val="000000"/>
              </a:solidFill>
              <a:latin typeface="Consolas" panose="020B0609020204030204" pitchFamily="49" charset="0"/>
              <a:cs typeface="宋体" panose="02010600030101010101" pitchFamily="2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400" kern="0" dirty="0">
              <a:solidFill>
                <a:srgbClr val="000000"/>
              </a:solidFill>
              <a:latin typeface="Consolas" panose="020B0609020204030204" pitchFamily="49" charset="0"/>
              <a:cs typeface="宋体" panose="02010600030101010101" pitchFamily="2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400" kern="0" dirty="0">
              <a:solidFill>
                <a:srgbClr val="000000"/>
              </a:solidFill>
              <a:latin typeface="Consolas" panose="020B0609020204030204" pitchFamily="49" charset="0"/>
              <a:cs typeface="宋体" panose="02010600030101010101" pitchFamily="2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400" kern="0" dirty="0">
              <a:solidFill>
                <a:srgbClr val="000000"/>
              </a:solidFill>
              <a:latin typeface="Consolas" panose="020B0609020204030204" pitchFamily="49" charset="0"/>
              <a:cs typeface="宋体" panose="02010600030101010101" pitchFamily="2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400" kern="0" dirty="0">
              <a:solidFill>
                <a:srgbClr val="000000"/>
              </a:solidFill>
              <a:latin typeface="Consolas" panose="020B0609020204030204" pitchFamily="49" charset="0"/>
              <a:cs typeface="宋体" panose="02010600030101010101" pitchFamily="2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B62C9E6-D58A-437E-AA80-089B6205FE64}"/>
              </a:ext>
            </a:extLst>
          </p:cNvPr>
          <p:cNvSpPr txBox="1"/>
          <p:nvPr/>
        </p:nvSpPr>
        <p:spPr>
          <a:xfrm>
            <a:off x="9952145" y="3252905"/>
            <a:ext cx="68159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"abc"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90F16BDC-544B-428C-8101-08494B5DD346}"/>
              </a:ext>
            </a:extLst>
          </p:cNvPr>
          <p:cNvSpPr txBox="1"/>
          <p:nvPr/>
        </p:nvSpPr>
        <p:spPr>
          <a:xfrm>
            <a:off x="2726114" y="3583655"/>
            <a:ext cx="72327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控制台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90BDBC7-A8EA-459E-B66B-CC8915F69782}"/>
              </a:ext>
            </a:extLst>
          </p:cNvPr>
          <p:cNvSpPr txBox="1"/>
          <p:nvPr/>
        </p:nvSpPr>
        <p:spPr>
          <a:xfrm>
            <a:off x="3416282" y="3583655"/>
            <a:ext cx="58221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true</a:t>
            </a:r>
            <a:endParaRPr lang="zh-CN" altLang="en-US" sz="1400" b="1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2">
            <a:extLst>
              <a:ext uri="{FF2B5EF4-FFF2-40B4-BE49-F238E27FC236}">
                <a16:creationId xmlns:a16="http://schemas.microsoft.com/office/drawing/2014/main" id="{D6CCE4A8-8673-4C6C-83A6-BA97965A1106}"/>
              </a:ext>
            </a:extLst>
          </p:cNvPr>
          <p:cNvSpPr txBox="1"/>
          <p:nvPr/>
        </p:nvSpPr>
        <p:spPr>
          <a:xfrm>
            <a:off x="607323" y="1194689"/>
            <a:ext cx="3553971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通过“”定义字符串内存原理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44A32CF-7183-4E49-9D82-08F5F612EBD4}"/>
              </a:ext>
            </a:extLst>
          </p:cNvPr>
          <p:cNvSpPr txBox="1"/>
          <p:nvPr/>
        </p:nvSpPr>
        <p:spPr>
          <a:xfrm>
            <a:off x="5753251" y="2868176"/>
            <a:ext cx="2043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zh-CN" altLang="en-US" sz="1400" kern="0" dirty="0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方法：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main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A3F368C-CB59-4CAD-A752-E3EA10CC8667}"/>
              </a:ext>
            </a:extLst>
          </p:cNvPr>
          <p:cNvSpPr/>
          <p:nvPr/>
        </p:nvSpPr>
        <p:spPr>
          <a:xfrm>
            <a:off x="706746" y="2234209"/>
            <a:ext cx="4032251" cy="188618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C7D79F32-F4AF-400E-A640-035C993FD8A7}"/>
              </a:ext>
            </a:extLst>
          </p:cNvPr>
          <p:cNvGrpSpPr>
            <a:grpSpLocks/>
          </p:cNvGrpSpPr>
          <p:nvPr/>
        </p:nvGrpSpPr>
        <p:grpSpPr bwMode="auto">
          <a:xfrm>
            <a:off x="2491420" y="4104268"/>
            <a:ext cx="2877933" cy="1384995"/>
            <a:chOff x="1533796" y="3579862"/>
            <a:chExt cx="2704179" cy="1400643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607060BB-1D8C-40ED-900D-66F63B91AB04}"/>
                </a:ext>
              </a:extLst>
            </p:cNvPr>
            <p:cNvSpPr/>
            <p:nvPr/>
          </p:nvSpPr>
          <p:spPr bwMode="auto">
            <a:xfrm>
              <a:off x="1643932" y="3579862"/>
              <a:ext cx="2594043" cy="1400643"/>
            </a:xfrm>
            <a:prstGeom prst="rect">
              <a:avLst/>
            </a:prstGeom>
            <a:solidFill>
              <a:srgbClr val="92D050">
                <a:alpha val="10000"/>
              </a:srgbClr>
            </a:solidFill>
            <a:ln w="38100">
              <a:solidFill>
                <a:srgbClr val="92D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rgbClr val="92D05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40" name="TextBox 2">
              <a:extLst>
                <a:ext uri="{FF2B5EF4-FFF2-40B4-BE49-F238E27FC236}">
                  <a16:creationId xmlns:a16="http://schemas.microsoft.com/office/drawing/2014/main" id="{57469137-3C6E-411B-B36A-A580DC5F0B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3796" y="4372902"/>
              <a:ext cx="2442792" cy="44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92D050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方法区</a:t>
              </a:r>
            </a:p>
          </p:txBody>
        </p:sp>
      </p:grpSp>
      <p:sp>
        <p:nvSpPr>
          <p:cNvPr id="41" name="TextBox 3">
            <a:extLst>
              <a:ext uri="{FF2B5EF4-FFF2-40B4-BE49-F238E27FC236}">
                <a16:creationId xmlns:a16="http://schemas.microsoft.com/office/drawing/2014/main" id="{D275DD62-F3E8-43E1-A0CB-AE178AC52143}"/>
              </a:ext>
            </a:extLst>
          </p:cNvPr>
          <p:cNvSpPr txBox="1"/>
          <p:nvPr/>
        </p:nvSpPr>
        <p:spPr>
          <a:xfrm>
            <a:off x="2964672" y="4242117"/>
            <a:ext cx="1651556" cy="646331"/>
          </a:xfrm>
          <a:prstGeom prst="rect">
            <a:avLst/>
          </a:prstGeom>
          <a:solidFill>
            <a:srgbClr val="D9D9D9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Test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.class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endParaRPr lang="zh-CN" altLang="zh-CN" dirty="0">
              <a:latin typeface="Consolas" panose="020B0609020204030204" pitchFamily="49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55276CD-3372-4149-800C-08127B761FC3}"/>
              </a:ext>
            </a:extLst>
          </p:cNvPr>
          <p:cNvSpPr txBox="1"/>
          <p:nvPr/>
        </p:nvSpPr>
        <p:spPr>
          <a:xfrm>
            <a:off x="5986849" y="330913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 s1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51CAD91-4606-43F3-9AF8-7293349DE2C1}"/>
              </a:ext>
            </a:extLst>
          </p:cNvPr>
          <p:cNvSpPr/>
          <p:nvPr/>
        </p:nvSpPr>
        <p:spPr>
          <a:xfrm>
            <a:off x="6066898" y="3571511"/>
            <a:ext cx="1419470" cy="366240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C5C61E39-9216-4917-96BB-EE4B4A984442}"/>
              </a:ext>
            </a:extLst>
          </p:cNvPr>
          <p:cNvSpPr txBox="1"/>
          <p:nvPr/>
        </p:nvSpPr>
        <p:spPr>
          <a:xfrm>
            <a:off x="5986849" y="4036641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 s2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2A1CF750-A41D-42B4-A2CF-D53E4B1CC18C}"/>
              </a:ext>
            </a:extLst>
          </p:cNvPr>
          <p:cNvSpPr/>
          <p:nvPr/>
        </p:nvSpPr>
        <p:spPr>
          <a:xfrm>
            <a:off x="6066898" y="4299020"/>
            <a:ext cx="1419470" cy="366240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1599FEB9-60CD-41D8-9A3A-71AFA6A032B6}"/>
              </a:ext>
            </a:extLst>
          </p:cNvPr>
          <p:cNvSpPr txBox="1"/>
          <p:nvPr/>
        </p:nvSpPr>
        <p:spPr>
          <a:xfrm>
            <a:off x="9952145" y="2951966"/>
            <a:ext cx="86433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6acbcfc0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1C3E687E-0AAE-40E8-AB8D-DED5D205C7EA}"/>
              </a:ext>
            </a:extLst>
          </p:cNvPr>
          <p:cNvSpPr txBox="1"/>
          <p:nvPr/>
        </p:nvSpPr>
        <p:spPr>
          <a:xfrm>
            <a:off x="9952145" y="2956400"/>
            <a:ext cx="86433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6acbcfc0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252DD178-B69F-49F6-9267-C845D93E4DD7}"/>
              </a:ext>
            </a:extLst>
          </p:cNvPr>
          <p:cNvSpPr/>
          <p:nvPr/>
        </p:nvSpPr>
        <p:spPr>
          <a:xfrm>
            <a:off x="706746" y="2416742"/>
            <a:ext cx="4032251" cy="188618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AB167BBE-D475-49CB-973B-6A28FC37D110}"/>
              </a:ext>
            </a:extLst>
          </p:cNvPr>
          <p:cNvCxnSpPr>
            <a:cxnSpLocks/>
          </p:cNvCxnSpPr>
          <p:nvPr/>
        </p:nvCxnSpPr>
        <p:spPr>
          <a:xfrm flipV="1">
            <a:off x="6640442" y="3422759"/>
            <a:ext cx="3466861" cy="31767"/>
          </a:xfrm>
          <a:prstGeom prst="straightConnector1">
            <a:avLst/>
          </a:prstGeom>
          <a:ln w="28575">
            <a:solidFill>
              <a:srgbClr val="AD2A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08875B44-2BD6-4CB5-AC6F-EBE3CAFC91BE}"/>
              </a:ext>
            </a:extLst>
          </p:cNvPr>
          <p:cNvCxnSpPr>
            <a:cxnSpLocks/>
          </p:cNvCxnSpPr>
          <p:nvPr/>
        </p:nvCxnSpPr>
        <p:spPr>
          <a:xfrm flipV="1">
            <a:off x="6679566" y="3462989"/>
            <a:ext cx="3427737" cy="702469"/>
          </a:xfrm>
          <a:prstGeom prst="straightConnector1">
            <a:avLst/>
          </a:prstGeom>
          <a:ln w="28575">
            <a:solidFill>
              <a:srgbClr val="AD2A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D3A064E7-4623-4879-8115-46ACC1671D2F}"/>
              </a:ext>
            </a:extLst>
          </p:cNvPr>
          <p:cNvSpPr/>
          <p:nvPr/>
        </p:nvSpPr>
        <p:spPr>
          <a:xfrm>
            <a:off x="706745" y="2600933"/>
            <a:ext cx="4032251" cy="188618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62FCC86D-5328-4DEB-BD95-A4370CB7A7B2}"/>
              </a:ext>
            </a:extLst>
          </p:cNvPr>
          <p:cNvCxnSpPr>
            <a:cxnSpLocks/>
          </p:cNvCxnSpPr>
          <p:nvPr/>
        </p:nvCxnSpPr>
        <p:spPr>
          <a:xfrm>
            <a:off x="3416282" y="2777811"/>
            <a:ext cx="0" cy="767997"/>
          </a:xfrm>
          <a:prstGeom prst="straightConnector1">
            <a:avLst/>
          </a:prstGeom>
          <a:ln w="28575">
            <a:solidFill>
              <a:srgbClr val="AD2A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58712519-481F-516A-AA32-04A74F894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114" y="5969960"/>
            <a:ext cx="3885450" cy="41529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EEC737D-6C58-2315-2F57-8693109E6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181" y="5937917"/>
            <a:ext cx="1741743" cy="479379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94543716-AF48-67D5-EA0A-5C203C7EFBC1}"/>
              </a:ext>
            </a:extLst>
          </p:cNvPr>
          <p:cNvSpPr txBox="1"/>
          <p:nvPr/>
        </p:nvSpPr>
        <p:spPr>
          <a:xfrm>
            <a:off x="9952145" y="2950589"/>
            <a:ext cx="86433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6acbcfc0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4.44444E-6 L -0.31354 0.09491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77" y="4745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59259E-6 L -0.30937 0.20185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69" y="10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4" grpId="0"/>
      <p:bldP spid="25" grpId="0"/>
      <p:bldP spid="29" grpId="0" animBg="1"/>
      <p:bldP spid="30" grpId="0"/>
      <p:bldP spid="31" grpId="0" animBg="1"/>
      <p:bldP spid="32" grpId="0"/>
      <p:bldP spid="50" grpId="0"/>
      <p:bldP spid="51" grpId="0"/>
      <p:bldP spid="23" grpId="0"/>
      <p:bldP spid="35" grpId="0" animBg="1"/>
      <p:bldP spid="35" grpId="1" animBg="1"/>
      <p:bldP spid="41" grpId="0" animBg="1"/>
      <p:bldP spid="42" grpId="0"/>
      <p:bldP spid="43" grpId="0" animBg="1"/>
      <p:bldP spid="46" grpId="0"/>
      <p:bldP spid="47" grpId="0" animBg="1"/>
      <p:bldP spid="54" grpId="0"/>
      <p:bldP spid="54" grpId="1"/>
      <p:bldP spid="55" grpId="0"/>
      <p:bldP spid="55" grpId="1"/>
      <p:bldP spid="56" grpId="0" animBg="1"/>
      <p:bldP spid="56" grpId="1" animBg="1"/>
      <p:bldP spid="59" grpId="0" animBg="1"/>
      <p:bldP spid="3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3">
            <a:extLst>
              <a:ext uri="{FF2B5EF4-FFF2-40B4-BE49-F238E27FC236}">
                <a16:creationId xmlns:a16="http://schemas.microsoft.com/office/drawing/2014/main" id="{FE11427E-5EA2-436C-9FD2-C1B6C5FE6D1C}"/>
              </a:ext>
            </a:extLst>
          </p:cNvPr>
          <p:cNvSpPr txBox="1"/>
          <p:nvPr/>
        </p:nvSpPr>
        <p:spPr>
          <a:xfrm>
            <a:off x="706747" y="1841770"/>
            <a:ext cx="4032251" cy="1569660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class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Test {</a:t>
            </a:r>
            <a:b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static void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main(String[] args) {</a:t>
            </a:r>
            <a:b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zh-CN" altLang="zh-CN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char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[] chs = {</a:t>
            </a:r>
            <a:r>
              <a:rPr lang="zh-CN" altLang="zh-CN" sz="1200" b="1" dirty="0">
                <a:solidFill>
                  <a:srgbClr val="008000"/>
                </a:solidFill>
                <a:latin typeface="Consolas" panose="020B0609020204030204" pitchFamily="49" charset="0"/>
              </a:rPr>
              <a:t>'a'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zh-CN" altLang="zh-CN" sz="1200" b="1" dirty="0">
                <a:solidFill>
                  <a:srgbClr val="008000"/>
                </a:solidFill>
                <a:latin typeface="Consolas" panose="020B0609020204030204" pitchFamily="49" charset="0"/>
              </a:rPr>
              <a:t>'b'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zh-CN" altLang="zh-CN" sz="1200" b="1" dirty="0">
                <a:solidFill>
                  <a:srgbClr val="008000"/>
                </a:solidFill>
                <a:latin typeface="Consolas" panose="020B0609020204030204" pitchFamily="49" charset="0"/>
              </a:rPr>
              <a:t>'c'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b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String s1 = </a:t>
            </a:r>
            <a:r>
              <a:rPr lang="zh-CN" altLang="zh-CN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new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String(chs);</a:t>
            </a:r>
            <a:b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String s2 = </a:t>
            </a:r>
            <a:r>
              <a:rPr lang="zh-CN" altLang="zh-CN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new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String(chs);</a:t>
            </a: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zh-CN" altLang="zh-CN" sz="12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.println(s1 == s2);</a:t>
            </a: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b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zh-CN" altLang="zh-CN" sz="1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336F227-1AE8-41CC-9CA1-7FFA98B0AD6C}"/>
              </a:ext>
            </a:extLst>
          </p:cNvPr>
          <p:cNvSpPr/>
          <p:nvPr/>
        </p:nvSpPr>
        <p:spPr>
          <a:xfrm>
            <a:off x="5575732" y="1935904"/>
            <a:ext cx="2774519" cy="3960283"/>
          </a:xfrm>
          <a:prstGeom prst="rect">
            <a:avLst/>
          </a:prstGeom>
          <a:solidFill>
            <a:srgbClr val="FD0000">
              <a:alpha val="10000"/>
            </a:srgbClr>
          </a:solidFill>
          <a:ln w="38100">
            <a:solidFill>
              <a:srgbClr val="FD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4EF903D-4D0F-452E-BD11-A082D12A6E51}"/>
              </a:ext>
            </a:extLst>
          </p:cNvPr>
          <p:cNvSpPr/>
          <p:nvPr/>
        </p:nvSpPr>
        <p:spPr bwMode="auto">
          <a:xfrm>
            <a:off x="9104269" y="1935904"/>
            <a:ext cx="2810861" cy="3926416"/>
          </a:xfrm>
          <a:prstGeom prst="rect">
            <a:avLst/>
          </a:prstGeom>
          <a:solidFill>
            <a:schemeClr val="accent3">
              <a:alpha val="10000"/>
            </a:schemeClr>
          </a:solidFill>
          <a:ln w="3810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id="{153C2DAF-D1C1-473B-A49E-56FBAC5817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5934" y="1908813"/>
            <a:ext cx="1246717" cy="5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栈内存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">
            <a:extLst>
              <a:ext uri="{FF2B5EF4-FFF2-40B4-BE49-F238E27FC236}">
                <a16:creationId xmlns:a16="http://schemas.microsoft.com/office/drawing/2014/main" id="{5BA34071-682B-4499-9FFF-895550829A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4024" y="1841770"/>
            <a:ext cx="1246716" cy="5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堆内存</a:t>
            </a:r>
            <a:endParaRPr lang="en-US" altLang="zh-CN" sz="24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">
            <a:extLst>
              <a:ext uri="{FF2B5EF4-FFF2-40B4-BE49-F238E27FC236}">
                <a16:creationId xmlns:a16="http://schemas.microsoft.com/office/drawing/2014/main" id="{C4CE61AE-CB5E-47A7-BD84-70295AC161C2}"/>
              </a:ext>
            </a:extLst>
          </p:cNvPr>
          <p:cNvSpPr txBox="1"/>
          <p:nvPr/>
        </p:nvSpPr>
        <p:spPr>
          <a:xfrm>
            <a:off x="5760503" y="3161809"/>
            <a:ext cx="2288688" cy="2462213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400" kern="0" dirty="0">
              <a:solidFill>
                <a:srgbClr val="000000"/>
              </a:solidFill>
              <a:latin typeface="Consolas" panose="020B0609020204030204" pitchFamily="49" charset="0"/>
              <a:cs typeface="宋体" panose="02010600030101010101" pitchFamily="2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400" kern="0" dirty="0">
              <a:solidFill>
                <a:srgbClr val="000000"/>
              </a:solidFill>
              <a:latin typeface="Consolas" panose="020B0609020204030204" pitchFamily="49" charset="0"/>
              <a:cs typeface="宋体" panose="02010600030101010101" pitchFamily="2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400" kern="0" dirty="0">
              <a:solidFill>
                <a:srgbClr val="000000"/>
              </a:solidFill>
              <a:latin typeface="Consolas" panose="020B0609020204030204" pitchFamily="49" charset="0"/>
              <a:cs typeface="宋体" panose="02010600030101010101" pitchFamily="2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400" kern="0" dirty="0">
              <a:solidFill>
                <a:srgbClr val="000000"/>
              </a:solidFill>
              <a:latin typeface="Consolas" panose="020B0609020204030204" pitchFamily="49" charset="0"/>
              <a:cs typeface="宋体" panose="02010600030101010101" pitchFamily="2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400" kern="0" dirty="0">
              <a:solidFill>
                <a:srgbClr val="000000"/>
              </a:solidFill>
              <a:latin typeface="Consolas" panose="020B0609020204030204" pitchFamily="49" charset="0"/>
              <a:cs typeface="宋体" panose="02010600030101010101" pitchFamily="2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400" kern="0" dirty="0">
              <a:solidFill>
                <a:srgbClr val="000000"/>
              </a:solidFill>
              <a:latin typeface="Consolas" panose="020B0609020204030204" pitchFamily="49" charset="0"/>
              <a:cs typeface="宋体" panose="02010600030101010101" pitchFamily="2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400" kern="0" dirty="0">
              <a:solidFill>
                <a:srgbClr val="000000"/>
              </a:solidFill>
              <a:latin typeface="Consolas" panose="020B0609020204030204" pitchFamily="49" charset="0"/>
              <a:cs typeface="宋体" panose="02010600030101010101" pitchFamily="2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400" kern="0" dirty="0">
              <a:solidFill>
                <a:srgbClr val="000000"/>
              </a:solidFill>
              <a:latin typeface="Consolas" panose="020B0609020204030204" pitchFamily="49" charset="0"/>
              <a:cs typeface="宋体" panose="02010600030101010101" pitchFamily="2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400" kern="0" dirty="0">
              <a:solidFill>
                <a:srgbClr val="000000"/>
              </a:solidFill>
              <a:latin typeface="Consolas" panose="020B0609020204030204" pitchFamily="49" charset="0"/>
              <a:cs typeface="宋体" panose="02010600030101010101" pitchFamily="2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400" kern="0" dirty="0">
              <a:solidFill>
                <a:srgbClr val="000000"/>
              </a:solidFill>
              <a:latin typeface="Consolas" panose="020B0609020204030204" pitchFamily="49" charset="0"/>
              <a:cs typeface="宋体" panose="02010600030101010101" pitchFamily="2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400" kern="0" dirty="0">
              <a:solidFill>
                <a:srgbClr val="000000"/>
              </a:solidFill>
              <a:latin typeface="Consolas" panose="020B0609020204030204" pitchFamily="49" charset="0"/>
              <a:cs typeface="宋体" panose="02010600030101010101" pitchFamily="2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90F16BDC-544B-428C-8101-08494B5DD346}"/>
              </a:ext>
            </a:extLst>
          </p:cNvPr>
          <p:cNvSpPr txBox="1"/>
          <p:nvPr/>
        </p:nvSpPr>
        <p:spPr>
          <a:xfrm>
            <a:off x="2743915" y="3565319"/>
            <a:ext cx="72327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控制台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90BDBC7-A8EA-459E-B66B-CC8915F69782}"/>
              </a:ext>
            </a:extLst>
          </p:cNvPr>
          <p:cNvSpPr txBox="1"/>
          <p:nvPr/>
        </p:nvSpPr>
        <p:spPr>
          <a:xfrm>
            <a:off x="3434083" y="3565319"/>
            <a:ext cx="68159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00" dirty="0">
                <a:solidFill>
                  <a:srgbClr val="0070C0"/>
                </a:solidFill>
                <a:latin typeface="Consolas" panose="020B0609020204030204" pitchFamily="49" charset="0"/>
              </a:rPr>
              <a:t>false</a:t>
            </a:r>
            <a:endParaRPr lang="zh-CN" altLang="en-US" sz="14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2">
            <a:extLst>
              <a:ext uri="{FF2B5EF4-FFF2-40B4-BE49-F238E27FC236}">
                <a16:creationId xmlns:a16="http://schemas.microsoft.com/office/drawing/2014/main" id="{D6CCE4A8-8673-4C6C-83A6-BA97965A1106}"/>
              </a:ext>
            </a:extLst>
          </p:cNvPr>
          <p:cNvSpPr txBox="1"/>
          <p:nvPr/>
        </p:nvSpPr>
        <p:spPr>
          <a:xfrm>
            <a:off x="607323" y="1194689"/>
            <a:ext cx="3553971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通过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构造器得到字符串对象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44A32CF-7183-4E49-9D82-08F5F612EBD4}"/>
              </a:ext>
            </a:extLst>
          </p:cNvPr>
          <p:cNvSpPr txBox="1"/>
          <p:nvPr/>
        </p:nvSpPr>
        <p:spPr>
          <a:xfrm>
            <a:off x="5717124" y="2695242"/>
            <a:ext cx="2043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zh-CN" altLang="en-US" sz="1400" kern="0" dirty="0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方法：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main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A3F368C-CB59-4CAD-A752-E3EA10CC8667}"/>
              </a:ext>
            </a:extLst>
          </p:cNvPr>
          <p:cNvSpPr/>
          <p:nvPr/>
        </p:nvSpPr>
        <p:spPr>
          <a:xfrm>
            <a:off x="711502" y="2234505"/>
            <a:ext cx="4032251" cy="188618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C7D79F32-F4AF-400E-A640-035C993FD8A7}"/>
              </a:ext>
            </a:extLst>
          </p:cNvPr>
          <p:cNvGrpSpPr>
            <a:grpSpLocks/>
          </p:cNvGrpSpPr>
          <p:nvPr/>
        </p:nvGrpSpPr>
        <p:grpSpPr bwMode="auto">
          <a:xfrm>
            <a:off x="2453713" y="4474506"/>
            <a:ext cx="2877933" cy="1384995"/>
            <a:chOff x="1533796" y="3579862"/>
            <a:chExt cx="2704179" cy="1400643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607060BB-1D8C-40ED-900D-66F63B91AB04}"/>
                </a:ext>
              </a:extLst>
            </p:cNvPr>
            <p:cNvSpPr/>
            <p:nvPr/>
          </p:nvSpPr>
          <p:spPr bwMode="auto">
            <a:xfrm>
              <a:off x="1643932" y="3579862"/>
              <a:ext cx="2594043" cy="1400643"/>
            </a:xfrm>
            <a:prstGeom prst="rect">
              <a:avLst/>
            </a:prstGeom>
            <a:solidFill>
              <a:srgbClr val="92D050">
                <a:alpha val="10000"/>
              </a:srgbClr>
            </a:solidFill>
            <a:ln w="38100">
              <a:solidFill>
                <a:srgbClr val="92D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rgbClr val="92D05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40" name="TextBox 2">
              <a:extLst>
                <a:ext uri="{FF2B5EF4-FFF2-40B4-BE49-F238E27FC236}">
                  <a16:creationId xmlns:a16="http://schemas.microsoft.com/office/drawing/2014/main" id="{57469137-3C6E-411B-B36A-A580DC5F0B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3796" y="4372902"/>
              <a:ext cx="2442792" cy="44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92D050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方法区</a:t>
              </a:r>
            </a:p>
          </p:txBody>
        </p:sp>
      </p:grpSp>
      <p:sp>
        <p:nvSpPr>
          <p:cNvPr id="41" name="TextBox 3">
            <a:extLst>
              <a:ext uri="{FF2B5EF4-FFF2-40B4-BE49-F238E27FC236}">
                <a16:creationId xmlns:a16="http://schemas.microsoft.com/office/drawing/2014/main" id="{D275DD62-F3E8-43E1-A0CB-AE178AC52143}"/>
              </a:ext>
            </a:extLst>
          </p:cNvPr>
          <p:cNvSpPr txBox="1"/>
          <p:nvPr/>
        </p:nvSpPr>
        <p:spPr>
          <a:xfrm>
            <a:off x="2926965" y="4612355"/>
            <a:ext cx="1651556" cy="646331"/>
          </a:xfrm>
          <a:prstGeom prst="rect">
            <a:avLst/>
          </a:prstGeom>
          <a:solidFill>
            <a:srgbClr val="D9D9D9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Test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.class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endParaRPr lang="zh-CN" altLang="zh-CN" dirty="0">
              <a:latin typeface="Consolas" panose="020B0609020204030204" pitchFamily="49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55276CD-3372-4149-800C-08127B761FC3}"/>
              </a:ext>
            </a:extLst>
          </p:cNvPr>
          <p:cNvSpPr txBox="1"/>
          <p:nvPr/>
        </p:nvSpPr>
        <p:spPr>
          <a:xfrm>
            <a:off x="5923630" y="3272915"/>
            <a:ext cx="8338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char[]  </a:t>
            </a:r>
            <a:r>
              <a:rPr lang="en-US" altLang="zh-CN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chs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51CAD91-4606-43F3-9AF8-7293349DE2C1}"/>
              </a:ext>
            </a:extLst>
          </p:cNvPr>
          <p:cNvSpPr/>
          <p:nvPr/>
        </p:nvSpPr>
        <p:spPr>
          <a:xfrm>
            <a:off x="5988466" y="3540376"/>
            <a:ext cx="1419470" cy="366240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C5C61E39-9216-4917-96BB-EE4B4A984442}"/>
              </a:ext>
            </a:extLst>
          </p:cNvPr>
          <p:cNvSpPr txBox="1"/>
          <p:nvPr/>
        </p:nvSpPr>
        <p:spPr>
          <a:xfrm>
            <a:off x="5923630" y="399165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 s1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2A1CF750-A41D-42B4-A2CF-D53E4B1CC18C}"/>
              </a:ext>
            </a:extLst>
          </p:cNvPr>
          <p:cNvSpPr/>
          <p:nvPr/>
        </p:nvSpPr>
        <p:spPr>
          <a:xfrm>
            <a:off x="5988466" y="4269676"/>
            <a:ext cx="1419470" cy="366240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252DD178-B69F-49F6-9267-C845D93E4DD7}"/>
              </a:ext>
            </a:extLst>
          </p:cNvPr>
          <p:cNvSpPr/>
          <p:nvPr/>
        </p:nvSpPr>
        <p:spPr>
          <a:xfrm>
            <a:off x="706746" y="2416742"/>
            <a:ext cx="4032251" cy="188618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D3A064E7-4623-4879-8115-46ACC1671D2F}"/>
              </a:ext>
            </a:extLst>
          </p:cNvPr>
          <p:cNvSpPr/>
          <p:nvPr/>
        </p:nvSpPr>
        <p:spPr>
          <a:xfrm>
            <a:off x="706745" y="2600933"/>
            <a:ext cx="4032251" cy="188618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62FCC86D-5328-4DEB-BD95-A4370CB7A7B2}"/>
              </a:ext>
            </a:extLst>
          </p:cNvPr>
          <p:cNvCxnSpPr>
            <a:cxnSpLocks/>
          </p:cNvCxnSpPr>
          <p:nvPr/>
        </p:nvCxnSpPr>
        <p:spPr>
          <a:xfrm>
            <a:off x="3416282" y="3003019"/>
            <a:ext cx="0" cy="542789"/>
          </a:xfrm>
          <a:prstGeom prst="straightConnector1">
            <a:avLst/>
          </a:prstGeom>
          <a:ln w="28575">
            <a:solidFill>
              <a:srgbClr val="AD2A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09EE08C1-4507-4E45-A58A-B5087E0DA9A1}"/>
              </a:ext>
            </a:extLst>
          </p:cNvPr>
          <p:cNvSpPr txBox="1"/>
          <p:nvPr/>
        </p:nvSpPr>
        <p:spPr>
          <a:xfrm>
            <a:off x="5923630" y="4783729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 s2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3498967-7953-4981-9B7A-728C7162FAB6}"/>
              </a:ext>
            </a:extLst>
          </p:cNvPr>
          <p:cNvSpPr/>
          <p:nvPr/>
        </p:nvSpPr>
        <p:spPr>
          <a:xfrm>
            <a:off x="5988466" y="5061750"/>
            <a:ext cx="1419470" cy="366240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FFBBF0C-FC2B-496B-9982-B792C4CE1D3E}"/>
              </a:ext>
            </a:extLst>
          </p:cNvPr>
          <p:cNvSpPr/>
          <p:nvPr/>
        </p:nvSpPr>
        <p:spPr>
          <a:xfrm>
            <a:off x="9276080" y="2695067"/>
            <a:ext cx="2387600" cy="560876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9127099-5962-4FAD-AD44-F000CBCEA967}"/>
              </a:ext>
            </a:extLst>
          </p:cNvPr>
          <p:cNvCxnSpPr/>
          <p:nvPr/>
        </p:nvCxnSpPr>
        <p:spPr>
          <a:xfrm>
            <a:off x="10038080" y="2695242"/>
            <a:ext cx="0" cy="5776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233D17CF-661D-4B97-9DDE-92E10197A882}"/>
              </a:ext>
            </a:extLst>
          </p:cNvPr>
          <p:cNvCxnSpPr/>
          <p:nvPr/>
        </p:nvCxnSpPr>
        <p:spPr>
          <a:xfrm>
            <a:off x="10820400" y="2686668"/>
            <a:ext cx="0" cy="5776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E154A67C-B828-4E30-A5B4-503B014F3868}"/>
              </a:ext>
            </a:extLst>
          </p:cNvPr>
          <p:cNvSpPr txBox="1"/>
          <p:nvPr/>
        </p:nvSpPr>
        <p:spPr>
          <a:xfrm>
            <a:off x="9344311" y="2753232"/>
            <a:ext cx="632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'a'</a:t>
            </a:r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C9B4BB5-4B97-481F-99A2-6060F4664947}"/>
              </a:ext>
            </a:extLst>
          </p:cNvPr>
          <p:cNvSpPr txBox="1"/>
          <p:nvPr/>
        </p:nvSpPr>
        <p:spPr>
          <a:xfrm>
            <a:off x="10112835" y="2777811"/>
            <a:ext cx="632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en-US" altLang="zh-CN" b="1" dirty="0">
                <a:solidFill>
                  <a:srgbClr val="008000"/>
                </a:solidFill>
                <a:latin typeface="Consolas" panose="020B0609020204030204" pitchFamily="49" charset="0"/>
              </a:rPr>
              <a:t>b</a:t>
            </a:r>
            <a:r>
              <a:rPr lang="zh-CN" altLang="zh-CN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E6CC44E1-487C-4365-AA83-CBA0F0410158}"/>
              </a:ext>
            </a:extLst>
          </p:cNvPr>
          <p:cNvSpPr txBox="1"/>
          <p:nvPr/>
        </p:nvSpPr>
        <p:spPr>
          <a:xfrm>
            <a:off x="10886439" y="2777811"/>
            <a:ext cx="632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en-US" altLang="zh-CN" b="1" dirty="0">
                <a:solidFill>
                  <a:srgbClr val="008000"/>
                </a:solidFill>
                <a:latin typeface="Consolas" panose="020B0609020204030204" pitchFamily="49" charset="0"/>
              </a:rPr>
              <a:t>c</a:t>
            </a:r>
            <a:r>
              <a:rPr lang="zh-CN" altLang="zh-CN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06657BB-2F6E-4C65-9CC2-076A0D5E7671}"/>
              </a:ext>
            </a:extLst>
          </p:cNvPr>
          <p:cNvSpPr txBox="1"/>
          <p:nvPr/>
        </p:nvSpPr>
        <p:spPr>
          <a:xfrm>
            <a:off x="9185541" y="2416248"/>
            <a:ext cx="13781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6acbcfc0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F2AC8420-1214-4002-BD7A-8AEE59351C6F}"/>
              </a:ext>
            </a:extLst>
          </p:cNvPr>
          <p:cNvCxnSpPr>
            <a:cxnSpLocks/>
          </p:cNvCxnSpPr>
          <p:nvPr/>
        </p:nvCxnSpPr>
        <p:spPr>
          <a:xfrm flipV="1">
            <a:off x="6698201" y="2714861"/>
            <a:ext cx="2577879" cy="703675"/>
          </a:xfrm>
          <a:prstGeom prst="straightConnector1">
            <a:avLst/>
          </a:prstGeom>
          <a:ln w="28575">
            <a:solidFill>
              <a:srgbClr val="AD2A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>
            <a:extLst>
              <a:ext uri="{FF2B5EF4-FFF2-40B4-BE49-F238E27FC236}">
                <a16:creationId xmlns:a16="http://schemas.microsoft.com/office/drawing/2014/main" id="{52F0098F-6CAB-42C9-9F8A-CF290CB1EE83}"/>
              </a:ext>
            </a:extLst>
          </p:cNvPr>
          <p:cNvSpPr/>
          <p:nvPr/>
        </p:nvSpPr>
        <p:spPr>
          <a:xfrm>
            <a:off x="9276080" y="3873096"/>
            <a:ext cx="1107438" cy="41434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686EAE58-20EE-43A0-8D0E-955FC4883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4311" y="3956658"/>
            <a:ext cx="71526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600" b="1" dirty="0">
                <a:solidFill>
                  <a:srgbClr val="008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"abc"</a:t>
            </a: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C17FB14E-8E56-4A51-BECF-446C61D14659}"/>
              </a:ext>
            </a:extLst>
          </p:cNvPr>
          <p:cNvCxnSpPr>
            <a:cxnSpLocks/>
          </p:cNvCxnSpPr>
          <p:nvPr/>
        </p:nvCxnSpPr>
        <p:spPr>
          <a:xfrm>
            <a:off x="10024112" y="3272915"/>
            <a:ext cx="0" cy="6337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539E438C-7F01-49AD-93F0-C2C1AFCA7BF0}"/>
              </a:ext>
            </a:extLst>
          </p:cNvPr>
          <p:cNvSpPr txBox="1"/>
          <p:nvPr/>
        </p:nvSpPr>
        <p:spPr>
          <a:xfrm>
            <a:off x="9220593" y="3617371"/>
            <a:ext cx="13781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34ab23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66719ECA-209E-40F0-A249-2689BDA34F5A}"/>
              </a:ext>
            </a:extLst>
          </p:cNvPr>
          <p:cNvCxnSpPr>
            <a:cxnSpLocks/>
          </p:cNvCxnSpPr>
          <p:nvPr/>
        </p:nvCxnSpPr>
        <p:spPr>
          <a:xfrm flipV="1">
            <a:off x="6608598" y="3889891"/>
            <a:ext cx="2679351" cy="220303"/>
          </a:xfrm>
          <a:prstGeom prst="straightConnector1">
            <a:avLst/>
          </a:prstGeom>
          <a:ln w="28575">
            <a:solidFill>
              <a:srgbClr val="AD2A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6F16468C-C3F7-4C6C-839A-C6189CCE1C16}"/>
              </a:ext>
            </a:extLst>
          </p:cNvPr>
          <p:cNvSpPr/>
          <p:nvPr/>
        </p:nvSpPr>
        <p:spPr>
          <a:xfrm>
            <a:off x="10411811" y="4738172"/>
            <a:ext cx="1107438" cy="41434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9EB67BDC-F827-45FB-8E5D-B271594B1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9880" y="4800093"/>
            <a:ext cx="71526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600" b="1" dirty="0">
                <a:solidFill>
                  <a:srgbClr val="008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"abc"</a:t>
            </a: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60BDD5E0-2C5D-4081-B6F8-74BDC130749D}"/>
              </a:ext>
            </a:extLst>
          </p:cNvPr>
          <p:cNvCxnSpPr>
            <a:cxnSpLocks/>
          </p:cNvCxnSpPr>
          <p:nvPr/>
        </p:nvCxnSpPr>
        <p:spPr>
          <a:xfrm flipH="1">
            <a:off x="11202844" y="3272915"/>
            <a:ext cx="14803" cy="148653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8BDCD6D1-7379-4C91-B661-63B077E74320}"/>
              </a:ext>
            </a:extLst>
          </p:cNvPr>
          <p:cNvSpPr txBox="1"/>
          <p:nvPr/>
        </p:nvSpPr>
        <p:spPr>
          <a:xfrm>
            <a:off x="10356324" y="4482447"/>
            <a:ext cx="9869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56abf43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98BF696C-0A44-467A-BAA5-DDB7415FAE64}"/>
              </a:ext>
            </a:extLst>
          </p:cNvPr>
          <p:cNvCxnSpPr>
            <a:cxnSpLocks/>
          </p:cNvCxnSpPr>
          <p:nvPr/>
        </p:nvCxnSpPr>
        <p:spPr>
          <a:xfrm flipV="1">
            <a:off x="6596729" y="4738172"/>
            <a:ext cx="3852097" cy="153537"/>
          </a:xfrm>
          <a:prstGeom prst="straightConnector1">
            <a:avLst/>
          </a:prstGeom>
          <a:ln w="28575">
            <a:solidFill>
              <a:srgbClr val="AD2A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>
            <a:extLst>
              <a:ext uri="{FF2B5EF4-FFF2-40B4-BE49-F238E27FC236}">
                <a16:creationId xmlns:a16="http://schemas.microsoft.com/office/drawing/2014/main" id="{C0FC5E58-F01D-471F-9028-24AA9A7BBDEB}"/>
              </a:ext>
            </a:extLst>
          </p:cNvPr>
          <p:cNvSpPr/>
          <p:nvPr/>
        </p:nvSpPr>
        <p:spPr>
          <a:xfrm>
            <a:off x="700202" y="2794890"/>
            <a:ext cx="4032251" cy="188618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0247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-0.26055 0.17223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34" y="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81481E-6 L -0.25885 0.10254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43" y="5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59259E-6 L -0.35664 0.09306 " pathEditMode="relative" rAng="0" ptsTypes="AA">
                                      <p:cBhvr>
                                        <p:cTn id="166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39" y="4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500"/>
                            </p:stCondLst>
                            <p:childTnLst>
                              <p:par>
                                <p:cTn id="1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000"/>
                            </p:stCondLst>
                            <p:childTnLst>
                              <p:par>
                                <p:cTn id="1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4" grpId="0"/>
      <p:bldP spid="25" grpId="0"/>
      <p:bldP spid="31" grpId="0" animBg="1"/>
      <p:bldP spid="50" grpId="0"/>
      <p:bldP spid="51" grpId="0"/>
      <p:bldP spid="23" grpId="0"/>
      <p:bldP spid="35" grpId="0" animBg="1"/>
      <p:bldP spid="35" grpId="1" animBg="1"/>
      <p:bldP spid="41" grpId="0" animBg="1"/>
      <p:bldP spid="42" grpId="0"/>
      <p:bldP spid="43" grpId="0" animBg="1"/>
      <p:bldP spid="46" grpId="0"/>
      <p:bldP spid="47" grpId="0" animBg="1"/>
      <p:bldP spid="56" grpId="0" animBg="1"/>
      <p:bldP spid="56" grpId="1" animBg="1"/>
      <p:bldP spid="59" grpId="0" animBg="1"/>
      <p:bldP spid="59" grpId="1" animBg="1"/>
      <p:bldP spid="34" grpId="0"/>
      <p:bldP spid="36" grpId="0" animBg="1"/>
      <p:bldP spid="2" grpId="0" animBg="1"/>
      <p:bldP spid="44" grpId="0"/>
      <p:bldP spid="45" grpId="0"/>
      <p:bldP spid="48" grpId="0"/>
      <p:bldP spid="49" grpId="0"/>
      <p:bldP spid="49" grpId="1"/>
      <p:bldP spid="53" grpId="0" animBg="1"/>
      <p:bldP spid="61" grpId="0"/>
      <p:bldP spid="65" grpId="0"/>
      <p:bldP spid="65" grpId="1"/>
      <p:bldP spid="67" grpId="0" animBg="1"/>
      <p:bldP spid="68" grpId="0"/>
      <p:bldP spid="70" grpId="0"/>
      <p:bldP spid="70" grpId="1"/>
      <p:bldP spid="7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0">
            <a:extLst>
              <a:ext uri="{FF2B5EF4-FFF2-40B4-BE49-F238E27FC236}">
                <a16:creationId xmlns:a16="http://schemas.microsoft.com/office/drawing/2014/main" id="{3E4B355D-343C-4030-A7CA-83E731C486F5}"/>
              </a:ext>
            </a:extLst>
          </p:cNvPr>
          <p:cNvSpPr txBox="1"/>
          <p:nvPr/>
        </p:nvSpPr>
        <p:spPr>
          <a:xfrm>
            <a:off x="4267201" y="1727814"/>
            <a:ext cx="7708664" cy="2855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defRPr/>
            </a:pP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有哪几点注意事项？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</a:t>
            </a:r>
            <a:r>
              <a:rPr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是不可变字符串对象</a:t>
            </a:r>
            <a:endParaRPr lang="en-US" altLang="zh-CN" sz="14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只要是以</a:t>
            </a:r>
            <a:r>
              <a:rPr lang="zh-CN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“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...</a:t>
            </a:r>
            <a:r>
              <a:rPr lang="zh-CN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”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方式写出的字符串对象，会存储到字符串常量池，且相同内容的字符串只存储一份；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但通过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方式创建字符串对象，每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一次都会产生一个新的对象放在堆内存中。</a:t>
            </a:r>
          </a:p>
        </p:txBody>
      </p:sp>
    </p:spTree>
    <p:extLst>
      <p:ext uri="{BB962C8B-B14F-4D97-AF65-F5344CB8AC3E}">
        <p14:creationId xmlns:p14="http://schemas.microsoft.com/office/powerpoint/2010/main" val="192021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3">
            <a:extLst>
              <a:ext uri="{FF2B5EF4-FFF2-40B4-BE49-F238E27FC236}">
                <a16:creationId xmlns:a16="http://schemas.microsoft.com/office/drawing/2014/main" id="{AB1BF83C-A5E4-406B-B89D-807027C02C5D}"/>
              </a:ext>
            </a:extLst>
          </p:cNvPr>
          <p:cNvSpPr txBox="1"/>
          <p:nvPr/>
        </p:nvSpPr>
        <p:spPr>
          <a:xfrm>
            <a:off x="1051260" y="2001064"/>
            <a:ext cx="5776384" cy="3051413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lang="zh-CN" altLang="zh-CN" sz="14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Test2 {</a:t>
            </a:r>
            <a:br>
              <a:rPr lang="zh-CN" altLang="zh-CN" sz="14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b="1" dirty="0">
                <a:solidFill>
                  <a:srgbClr val="00008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static void </a:t>
            </a:r>
            <a:r>
              <a:rPr lang="zh-CN" altLang="zh-CN" sz="14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main(String[] args) {</a:t>
            </a:r>
            <a:br>
              <a:rPr lang="zh-CN" altLang="zh-CN" sz="14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String s2 = </a:t>
            </a:r>
            <a:r>
              <a:rPr lang="zh-CN" altLang="zh-CN" sz="1400" b="1" dirty="0">
                <a:solidFill>
                  <a:srgbClr val="00008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</a:t>
            </a:r>
            <a:r>
              <a:rPr lang="zh-CN" altLang="zh-CN" sz="14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String(</a:t>
            </a:r>
            <a:r>
              <a:rPr lang="zh-CN" altLang="zh-CN" sz="1400" b="1" dirty="0">
                <a:solidFill>
                  <a:srgbClr val="008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"abc"</a:t>
            </a:r>
            <a:r>
              <a:rPr lang="zh-CN" altLang="zh-CN" sz="14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endParaRPr lang="en-US" altLang="zh-CN" sz="1400" dirty="0">
              <a:solidFill>
                <a:srgbClr val="0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zh-CN" sz="14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zh-CN" altLang="zh-CN" sz="14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s1 = </a:t>
            </a:r>
            <a:r>
              <a:rPr lang="zh-CN" altLang="zh-CN" sz="1400" b="1" dirty="0">
                <a:solidFill>
                  <a:srgbClr val="008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"abc"</a:t>
            </a:r>
            <a:r>
              <a:rPr lang="zh-CN" altLang="zh-CN" sz="14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4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System.</a:t>
            </a:r>
            <a:r>
              <a:rPr lang="zh-CN" altLang="zh-CN" sz="1400" b="1" i="1" dirty="0">
                <a:solidFill>
                  <a:srgbClr val="660E7A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out</a:t>
            </a:r>
            <a:r>
              <a:rPr lang="zh-CN" altLang="zh-CN" sz="14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.println(s1 == s2);</a:t>
            </a:r>
            <a:br>
              <a:rPr lang="zh-CN" altLang="zh-CN" sz="14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</a:t>
            </a:r>
            <a:br>
              <a:rPr lang="zh-CN" altLang="zh-CN" sz="14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0B79CD3C-A6DF-41C6-AACE-7B9EDE6736E5}"/>
              </a:ext>
            </a:extLst>
          </p:cNvPr>
          <p:cNvCxnSpPr>
            <a:cxnSpLocks/>
          </p:cNvCxnSpPr>
          <p:nvPr/>
        </p:nvCxnSpPr>
        <p:spPr>
          <a:xfrm flipV="1">
            <a:off x="3941545" y="4001049"/>
            <a:ext cx="3164714" cy="1888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FD71D615-A0CB-4666-A71A-E3ACF4E869BE}"/>
              </a:ext>
            </a:extLst>
          </p:cNvPr>
          <p:cNvSpPr/>
          <p:nvPr/>
        </p:nvSpPr>
        <p:spPr>
          <a:xfrm>
            <a:off x="1319489" y="3033800"/>
            <a:ext cx="3073400" cy="2645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137940F5-7F34-41C7-A1E8-F905F2A782B4}"/>
              </a:ext>
            </a:extLst>
          </p:cNvPr>
          <p:cNvCxnSpPr>
            <a:cxnSpLocks/>
          </p:cNvCxnSpPr>
          <p:nvPr/>
        </p:nvCxnSpPr>
        <p:spPr>
          <a:xfrm>
            <a:off x="3057606" y="3298383"/>
            <a:ext cx="0" cy="128022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84" name="文本框 15">
            <a:extLst>
              <a:ext uri="{FF2B5EF4-FFF2-40B4-BE49-F238E27FC236}">
                <a16:creationId xmlns:a16="http://schemas.microsoft.com/office/drawing/2014/main" id="{6BAD6EC2-D3C8-4067-9D49-F62A6D237C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9833" y="4601655"/>
            <a:ext cx="260840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这行代码创建了几个对象？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EF1FC78-3DB3-456D-B61C-3858FDFE466C}"/>
              </a:ext>
            </a:extLst>
          </p:cNvPr>
          <p:cNvSpPr/>
          <p:nvPr/>
        </p:nvSpPr>
        <p:spPr bwMode="auto">
          <a:xfrm>
            <a:off x="8755632" y="1975287"/>
            <a:ext cx="2810861" cy="3926416"/>
          </a:xfrm>
          <a:prstGeom prst="rect">
            <a:avLst/>
          </a:prstGeom>
          <a:solidFill>
            <a:schemeClr val="accent3">
              <a:alpha val="10000"/>
            </a:schemeClr>
          </a:solidFill>
          <a:ln w="3810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D99EFDFB-0258-4428-8B82-7555DD897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92366" y="1881153"/>
            <a:ext cx="1246716" cy="594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rgbClr val="00B05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堆内存</a:t>
            </a:r>
            <a:endParaRPr lang="en-US" altLang="zh-CN" sz="2400" b="1" dirty="0">
              <a:solidFill>
                <a:srgbClr val="00B05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BBF6083E-9E6F-474E-8FA8-EA4D8A6CF011}"/>
              </a:ext>
            </a:extLst>
          </p:cNvPr>
          <p:cNvSpPr/>
          <p:nvPr/>
        </p:nvSpPr>
        <p:spPr>
          <a:xfrm>
            <a:off x="8976613" y="3232427"/>
            <a:ext cx="2478221" cy="117051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zh-CN" sz="2400" b="1" dirty="0">
                <a:solidFill>
                  <a:srgbClr val="008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"abc"</a:t>
            </a: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EC11116-99E3-4355-A703-EB97B370BAD5}"/>
              </a:ext>
            </a:extLst>
          </p:cNvPr>
          <p:cNvSpPr txBox="1"/>
          <p:nvPr/>
        </p:nvSpPr>
        <p:spPr>
          <a:xfrm>
            <a:off x="9032493" y="2748333"/>
            <a:ext cx="126188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字符串常量池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C103601-5C94-48BE-AE10-67963A3178F5}"/>
              </a:ext>
            </a:extLst>
          </p:cNvPr>
          <p:cNvSpPr/>
          <p:nvPr/>
        </p:nvSpPr>
        <p:spPr>
          <a:xfrm>
            <a:off x="9500553" y="4909417"/>
            <a:ext cx="1107438" cy="41434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zh-CN" sz="2400" b="1">
                <a:solidFill>
                  <a:srgbClr val="008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"abc"</a:t>
            </a: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F817A38-397E-97CF-4261-4CAAB95D7B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95450" y="1103440"/>
            <a:ext cx="3113150" cy="517190"/>
          </a:xfrm>
        </p:spPr>
        <p:txBody>
          <a:bodyPr/>
          <a:lstStyle/>
          <a:p>
            <a:r>
              <a:rPr lang="zh-CN" altLang="en-US" dirty="0"/>
              <a:t>阅读程序并回答问题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FB033D7-A555-4D04-688D-04FFE98CA38F}"/>
              </a:ext>
            </a:extLst>
          </p:cNvPr>
          <p:cNvSpPr/>
          <p:nvPr/>
        </p:nvSpPr>
        <p:spPr>
          <a:xfrm>
            <a:off x="1295496" y="3462842"/>
            <a:ext cx="3073400" cy="2645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D8433E2-5218-F83B-409D-CC284EB99000}"/>
              </a:ext>
            </a:extLst>
          </p:cNvPr>
          <p:cNvCxnSpPr>
            <a:cxnSpLocks/>
          </p:cNvCxnSpPr>
          <p:nvPr/>
        </p:nvCxnSpPr>
        <p:spPr>
          <a:xfrm>
            <a:off x="1671333" y="3723021"/>
            <a:ext cx="0" cy="197076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15">
            <a:extLst>
              <a:ext uri="{FF2B5EF4-FFF2-40B4-BE49-F238E27FC236}">
                <a16:creationId xmlns:a16="http://schemas.microsoft.com/office/drawing/2014/main" id="{FB823DC6-CCCE-FA97-1C6E-FA5E713E53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9489" y="5727410"/>
            <a:ext cx="29161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这行代码创建了几个对象？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39A3F64-F130-A42C-DCF7-57CF60CFD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262" y="4483604"/>
            <a:ext cx="792155" cy="44960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2AD4A3C-1E66-90D7-BD50-D6A455F97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672" y="5735605"/>
            <a:ext cx="643620" cy="36909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00F1890-1369-8239-5439-C8057A7A7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563" y="3667033"/>
            <a:ext cx="1295400" cy="542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4284" grpId="0"/>
      <p:bldP spid="12" grpId="0" animBg="1"/>
      <p:bldP spid="15" grpId="0"/>
      <p:bldP spid="16" grpId="0" animBg="1"/>
      <p:bldP spid="17" grpId="0"/>
      <p:bldP spid="18" grpId="0" animBg="1"/>
      <p:bldP spid="19" grpId="0" animBg="1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3">
            <a:extLst>
              <a:ext uri="{FF2B5EF4-FFF2-40B4-BE49-F238E27FC236}">
                <a16:creationId xmlns:a16="http://schemas.microsoft.com/office/drawing/2014/main" id="{D4E92B33-A071-4624-9E36-43DDCA628432}"/>
              </a:ext>
            </a:extLst>
          </p:cNvPr>
          <p:cNvSpPr txBox="1"/>
          <p:nvPr/>
        </p:nvSpPr>
        <p:spPr>
          <a:xfrm>
            <a:off x="862965" y="3840363"/>
            <a:ext cx="5776384" cy="1600438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Test4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static void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main(String[] args)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String s1 = 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"abc"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String s2 = 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"a"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 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"b"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 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"c"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System.</a:t>
            </a:r>
            <a:r>
              <a:rPr lang="zh-CN" altLang="zh-CN" sz="1400" b="1" i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out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.println(s1 == s2);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6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C9706F5B-F60D-48D1-8628-9BDD9B5A85F4}"/>
              </a:ext>
            </a:extLst>
          </p:cNvPr>
          <p:cNvCxnSpPr>
            <a:cxnSpLocks/>
          </p:cNvCxnSpPr>
          <p:nvPr/>
        </p:nvCxnSpPr>
        <p:spPr>
          <a:xfrm>
            <a:off x="4764405" y="4874785"/>
            <a:ext cx="3456517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E21C5A29-CFBB-46C3-A050-52EA9C1DF5D7}"/>
              </a:ext>
            </a:extLst>
          </p:cNvPr>
          <p:cNvSpPr txBox="1"/>
          <p:nvPr/>
        </p:nvSpPr>
        <p:spPr>
          <a:xfrm>
            <a:off x="862965" y="5845626"/>
            <a:ext cx="1126943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存在编译优化机制，程序在编译时： </a:t>
            </a:r>
            <a:r>
              <a:rPr lang="zh-CN" altLang="zh-CN" b="1" dirty="0">
                <a:solidFill>
                  <a:srgbClr val="008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“a” </a:t>
            </a:r>
            <a:r>
              <a:rPr lang="zh-CN" altLang="zh-CN" b="1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 </a:t>
            </a:r>
            <a:r>
              <a:rPr lang="zh-CN" altLang="zh-CN" b="1" dirty="0">
                <a:solidFill>
                  <a:srgbClr val="008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“b” </a:t>
            </a:r>
            <a:r>
              <a:rPr lang="zh-CN" altLang="zh-CN" b="1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 </a:t>
            </a:r>
            <a:r>
              <a:rPr lang="zh-CN" altLang="zh-CN" b="1" dirty="0">
                <a:solidFill>
                  <a:srgbClr val="008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“c”</a:t>
            </a:r>
            <a:r>
              <a:rPr lang="zh-CN" altLang="en-US" b="1" dirty="0">
                <a:solidFill>
                  <a:srgbClr val="008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会直接转成 </a:t>
            </a:r>
            <a:r>
              <a:rPr lang="zh-CN" altLang="zh-CN" b="1" dirty="0">
                <a:solidFill>
                  <a:srgbClr val="008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“</a:t>
            </a:r>
            <a:r>
              <a:rPr lang="en-US" altLang="zh-CN" b="1" dirty="0" err="1">
                <a:solidFill>
                  <a:srgbClr val="008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abc</a:t>
            </a:r>
            <a:r>
              <a:rPr lang="zh-CN" altLang="zh-CN" b="1" dirty="0">
                <a:solidFill>
                  <a:srgbClr val="008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”</a:t>
            </a:r>
            <a:r>
              <a:rPr lang="zh-CN" altLang="en-US" b="1" dirty="0">
                <a:solidFill>
                  <a:srgbClr val="008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，以提高程序的执行性能</a:t>
            </a:r>
            <a:endParaRPr lang="en-US" altLang="zh-CN" b="1" dirty="0">
              <a:solidFill>
                <a:srgbClr val="008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3" name="TextBox 3">
            <a:extLst>
              <a:ext uri="{FF2B5EF4-FFF2-40B4-BE49-F238E27FC236}">
                <a16:creationId xmlns:a16="http://schemas.microsoft.com/office/drawing/2014/main" id="{6D07D0FB-8485-402C-A2EC-B0C93041EE4A}"/>
              </a:ext>
            </a:extLst>
          </p:cNvPr>
          <p:cNvSpPr txBox="1"/>
          <p:nvPr/>
        </p:nvSpPr>
        <p:spPr>
          <a:xfrm>
            <a:off x="862965" y="1738684"/>
            <a:ext cx="5776384" cy="1815882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Test3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static void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main(String[] args)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String s1 = 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"abc"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String s2 = 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"ab"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String s3 = s2 + 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"c"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System.</a:t>
            </a:r>
            <a:r>
              <a:rPr lang="zh-CN" altLang="zh-CN" sz="1400" b="1" i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out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.println(s1 == s3);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6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F180D3F1-7D0B-4CC7-B22D-FECF671F7A17}"/>
              </a:ext>
            </a:extLst>
          </p:cNvPr>
          <p:cNvCxnSpPr/>
          <p:nvPr/>
        </p:nvCxnSpPr>
        <p:spPr>
          <a:xfrm>
            <a:off x="4622166" y="2962116"/>
            <a:ext cx="3456517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67BC163-42C8-4D70-F641-CD81E15AF0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阅读下面的两个程序，请写出程序打印的结果是多少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60BB55E-471F-7228-E76E-21B8516CF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1245" y="2669386"/>
            <a:ext cx="1295400" cy="5429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76BFED7-2370-1ADA-C2EC-957AE34D9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7445" y="4640582"/>
            <a:ext cx="1143000" cy="53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58734" y="807849"/>
            <a:ext cx="5648865" cy="455650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包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</a:t>
            </a: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概述</a:t>
            </a: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的常用方法</a:t>
            </a: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使用时的注意事项</a:t>
            </a:r>
            <a:endParaRPr kumimoji="1"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</a:t>
            </a:r>
            <a:r>
              <a:rPr kumimoji="1"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的应用案例</a:t>
            </a:r>
            <a:endParaRPr kumimoji="1"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ArrayList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0529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F33E3E1-F1C7-40F2-A334-96CF77281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998" y="3680184"/>
            <a:ext cx="2535096" cy="254097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6A2BB5B-61D4-8170-A6BC-05281EE26E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完成用户登录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A73D177-866B-F96E-27FA-61A1D192E3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49" y="1656000"/>
            <a:ext cx="8975314" cy="1435115"/>
          </a:xfrm>
        </p:spPr>
        <p:txBody>
          <a:bodyPr/>
          <a:lstStyle/>
          <a:p>
            <a:r>
              <a:rPr lang="zh-CN" altLang="en-US" sz="1800" b="1" dirty="0"/>
              <a:t>需求</a:t>
            </a:r>
            <a:endParaRPr lang="en-US" altLang="zh-CN" sz="18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系统正确的登录名和密码是：</a:t>
            </a:r>
            <a:r>
              <a:rPr lang="en-US" altLang="zh-CN" dirty="0"/>
              <a:t>itheima/123456</a:t>
            </a:r>
            <a:r>
              <a:rPr lang="zh-CN" altLang="en-US" dirty="0"/>
              <a:t>，请在控制台开发一个登录界面，接收用户输入的登录名和密码，判断用户是否登录成功，登录成功后展示：“欢迎进入系统</a:t>
            </a:r>
            <a:r>
              <a:rPr lang="en-US" altLang="zh-CN" dirty="0"/>
              <a:t>!”</a:t>
            </a:r>
            <a:r>
              <a:rPr lang="zh-CN" altLang="en-US" dirty="0"/>
              <a:t>，即可停止程序</a:t>
            </a:r>
            <a:r>
              <a:rPr lang="zh-CN" altLang="en-US" dirty="0">
                <a:solidFill>
                  <a:srgbClr val="C00000"/>
                </a:solidFill>
              </a:rPr>
              <a:t>（注意：要求最多给用户三次登录机会） 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1E41B03-A46F-AC9E-4C48-9A16905B4B35}"/>
              </a:ext>
            </a:extLst>
          </p:cNvPr>
          <p:cNvSpPr txBox="1"/>
          <p:nvPr/>
        </p:nvSpPr>
        <p:spPr>
          <a:xfrm>
            <a:off x="5239235" y="3512728"/>
            <a:ext cx="6628040" cy="2754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步骤：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1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、开发登录界面，提示用户通过键盘输入登录名和密码。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2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、设计一个登录方法，对用户的登录名和密码进行正确性认证。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3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、根据登录方法返回的认证结果，判断用户是否登录成功。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4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、使用循环控制登录界面最多显示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次。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655573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BFDC292-7B83-4C76-BDE2-85800ED5C1C0}"/>
              </a:ext>
            </a:extLst>
          </p:cNvPr>
          <p:cNvSpPr txBox="1"/>
          <p:nvPr/>
        </p:nvSpPr>
        <p:spPr>
          <a:xfrm>
            <a:off x="4433764" y="1301821"/>
            <a:ext cx="7334165" cy="3292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、字符串的比较使用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==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比较好吗？为什么？什么时候使用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==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？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不好，对于字符串对象的比较，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==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比较的是地址，容易出业务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bug</a:t>
            </a: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基本数据类型的变量或者值应该使用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==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比较。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、开发中比较字符串推荐使用什么方式比较？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提供的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equals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方法，它只关心字符串内容一样就返回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true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5623C6E-2E2E-43E5-920E-DFCC42B581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848145"/>
              </p:ext>
            </p:extLst>
          </p:nvPr>
        </p:nvGraphicFramePr>
        <p:xfrm>
          <a:off x="5193383" y="4794793"/>
          <a:ext cx="4968544" cy="1522771"/>
        </p:xfrm>
        <a:graphic>
          <a:graphicData uri="http://schemas.openxmlformats.org/drawingml/2006/table">
            <a:tbl>
              <a:tblPr/>
              <a:tblGrid>
                <a:gridCol w="4968544">
                  <a:extLst>
                    <a:ext uri="{9D8B030D-6E8A-4147-A177-3AD203B41FA5}">
                      <a16:colId xmlns:a16="http://schemas.microsoft.com/office/drawing/2014/main" val="1501241032"/>
                    </a:ext>
                  </a:extLst>
                </a:gridCol>
              </a:tblGrid>
              <a:tr h="4247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方法名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299074"/>
                  </a:ext>
                </a:extLst>
              </a:tr>
              <a:tr h="558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dirty="0">
                          <a:latin typeface="Consolas" panose="020B0609020204030204" pitchFamily="49" charset="0"/>
                        </a:rPr>
                        <a:t>public boolean equals (Object anObject) </a:t>
                      </a:r>
                      <a:endParaRPr kumimoji="0" lang="zh-CN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976116"/>
                  </a:ext>
                </a:extLst>
              </a:tr>
              <a:tr h="5392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200" b="0" dirty="0">
                          <a:latin typeface="Consolas" panose="020B0609020204030204" pitchFamily="49" charset="0"/>
                        </a:rPr>
                        <a:t>public boolean equalsIgnoreCase (String anotherString) </a:t>
                      </a:r>
                      <a:endParaRPr kumimoji="0" lang="zh-CN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微软雅黑" pitchFamily="34" charset="-122"/>
                        <a:cs typeface="Courier New" panose="02070309020205020404" pitchFamily="49" charset="0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6039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235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3165721-AE0C-4849-B485-D71B6B4898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String</a:t>
            </a:r>
            <a:r>
              <a:rPr lang="zh-CN" altLang="en-US" dirty="0"/>
              <a:t>来开发验证码。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AD65910-F56D-4CFD-8211-BD1B314CFBEC}"/>
              </a:ext>
            </a:extLst>
          </p:cNvPr>
          <p:cNvSpPr/>
          <p:nvPr/>
        </p:nvSpPr>
        <p:spPr>
          <a:xfrm>
            <a:off x="3805580" y="1533350"/>
            <a:ext cx="8276353" cy="4942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需求：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实现随机产生验证码，验证码的每位可能是数字、大写字母、小写字母。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分析：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设计一个方法，该方法接收一个整型参数，最终要返回对应位数的随机验证码。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方法内定义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个字符串变量：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个用来记住生成的验证码，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个用来记住要用到的全部字符。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defRPr/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defRPr/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定义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for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循环控制生成多少位随机字符，每次得到一个字符范围内的随机索引，根据索引提取该字符，把该字符交给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code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变量连接起来，循环结束后，在循环外返回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code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即可。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主程序中，调用该方法即可得到随机验证码了。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958D7D-E249-44B6-BEC4-188D20A9E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35" y="1872668"/>
            <a:ext cx="3472816" cy="288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36DA8890-47E3-8DBC-B5C8-3BBF8F7FA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7532" y="4233066"/>
            <a:ext cx="6155668" cy="529247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 code =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""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 data =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"abcdefghijklmnopqrstuvwxyzABCDEFGHIJKLMNOPQRSTUVWXYZ0123456789"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96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84821" y="1147011"/>
            <a:ext cx="4748463" cy="393717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包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ArrayList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b="0" dirty="0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ArrayList</a:t>
            </a: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快速入门</a:t>
            </a:r>
            <a:endParaRPr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ArrayList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应用案例</a:t>
            </a: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ArrayList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综合案例</a:t>
            </a: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7015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F2FE10B-1730-8A9B-2628-C343D6087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0" y="1752842"/>
            <a:ext cx="1140442" cy="32620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FFD54C1-9CE5-B6C0-3A35-AE3418345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987814"/>
            <a:ext cx="10748057" cy="517190"/>
          </a:xfrm>
        </p:spPr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提供了哪些</a:t>
            </a:r>
            <a:r>
              <a:rPr lang="en-US" altLang="zh-CN" dirty="0"/>
              <a:t>API</a:t>
            </a:r>
            <a:r>
              <a:rPr lang="zh-CN" altLang="en-US" dirty="0"/>
              <a:t>给咱们使用呢？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7368C32-A0DE-C28D-6F86-61CCD20EA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838" y="2079049"/>
            <a:ext cx="6886692" cy="359603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9DE5BC5-A085-EA7E-53EE-4A8374812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6124" y="5870186"/>
            <a:ext cx="3509517" cy="54224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9F98A9E-3266-4904-FB81-EB58D73C8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880" y="5918854"/>
            <a:ext cx="2295978" cy="50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9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0">
            <a:extLst>
              <a:ext uri="{FF2B5EF4-FFF2-40B4-BE49-F238E27FC236}">
                <a16:creationId xmlns:a16="http://schemas.microsoft.com/office/drawing/2014/main" id="{2D9AAF47-8B04-1F3D-136B-B23211FDD62D}"/>
              </a:ext>
            </a:extLst>
          </p:cNvPr>
          <p:cNvSpPr txBox="1"/>
          <p:nvPr/>
        </p:nvSpPr>
        <p:spPr>
          <a:xfrm>
            <a:off x="537147" y="1827642"/>
            <a:ext cx="9353541" cy="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集合是一种容器，用来装数据的，类似于数组。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14ABDFC-3FB8-92E3-0AE4-E9CB47BD7472}"/>
              </a:ext>
            </a:extLst>
          </p:cNvPr>
          <p:cNvSpPr txBox="1"/>
          <p:nvPr/>
        </p:nvSpPr>
        <p:spPr>
          <a:xfrm>
            <a:off x="516734" y="2965163"/>
            <a:ext cx="4046301" cy="371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fontAlgn="auto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数组定义完成并启动后，</a:t>
            </a: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长度就固定了。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398BB363-88E0-4CC6-B791-F65A1F22AD01}"/>
              </a:ext>
            </a:extLst>
          </p:cNvPr>
          <p:cNvCxnSpPr>
            <a:cxnSpLocks/>
          </p:cNvCxnSpPr>
          <p:nvPr/>
        </p:nvCxnSpPr>
        <p:spPr>
          <a:xfrm>
            <a:off x="652891" y="3617842"/>
            <a:ext cx="4703233" cy="0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315F6818-E3F3-3691-6AA8-E8B806FB2DF6}"/>
              </a:ext>
            </a:extLst>
          </p:cNvPr>
          <p:cNvCxnSpPr/>
          <p:nvPr/>
        </p:nvCxnSpPr>
        <p:spPr>
          <a:xfrm>
            <a:off x="675095" y="4534905"/>
            <a:ext cx="4703233" cy="0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45127337-0739-9265-C0C0-88223EDF1448}"/>
              </a:ext>
            </a:extLst>
          </p:cNvPr>
          <p:cNvCxnSpPr>
            <a:cxnSpLocks/>
          </p:cNvCxnSpPr>
          <p:nvPr/>
        </p:nvCxnSpPr>
        <p:spPr>
          <a:xfrm>
            <a:off x="652891" y="3617842"/>
            <a:ext cx="0" cy="917063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D3B41DC-53F9-3BCD-497B-CDCBF948232C}"/>
              </a:ext>
            </a:extLst>
          </p:cNvPr>
          <p:cNvCxnSpPr>
            <a:cxnSpLocks/>
          </p:cNvCxnSpPr>
          <p:nvPr/>
        </p:nvCxnSpPr>
        <p:spPr>
          <a:xfrm>
            <a:off x="2137944" y="3639009"/>
            <a:ext cx="0" cy="877480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13A392E-9198-B157-EC2F-198F0AE6B0AD}"/>
              </a:ext>
            </a:extLst>
          </p:cNvPr>
          <p:cNvCxnSpPr>
            <a:cxnSpLocks/>
          </p:cNvCxnSpPr>
          <p:nvPr/>
        </p:nvCxnSpPr>
        <p:spPr>
          <a:xfrm>
            <a:off x="3724175" y="3617842"/>
            <a:ext cx="0" cy="928998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B8784B74-F885-9CAB-B747-69C7A4D0B22F}"/>
              </a:ext>
            </a:extLst>
          </p:cNvPr>
          <p:cNvCxnSpPr>
            <a:cxnSpLocks/>
          </p:cNvCxnSpPr>
          <p:nvPr/>
        </p:nvCxnSpPr>
        <p:spPr>
          <a:xfrm>
            <a:off x="5378328" y="3639009"/>
            <a:ext cx="0" cy="895896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6A5318E4-5285-2D4F-1457-232258135CD3}"/>
              </a:ext>
            </a:extLst>
          </p:cNvPr>
          <p:cNvSpPr/>
          <p:nvPr/>
        </p:nvSpPr>
        <p:spPr>
          <a:xfrm>
            <a:off x="1293322" y="4508287"/>
            <a:ext cx="290464" cy="336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A802DD2-A1BD-003B-D1DB-EFA682F4BB7C}"/>
              </a:ext>
            </a:extLst>
          </p:cNvPr>
          <p:cNvSpPr/>
          <p:nvPr/>
        </p:nvSpPr>
        <p:spPr>
          <a:xfrm>
            <a:off x="2848969" y="4516489"/>
            <a:ext cx="290464" cy="336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F619AA2-3E27-F2E2-1103-10BA849C035D}"/>
              </a:ext>
            </a:extLst>
          </p:cNvPr>
          <p:cNvSpPr/>
          <p:nvPr/>
        </p:nvSpPr>
        <p:spPr>
          <a:xfrm>
            <a:off x="4498631" y="4508287"/>
            <a:ext cx="304360" cy="336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08E1877-443D-11AD-2CC8-803376000BF3}"/>
              </a:ext>
            </a:extLst>
          </p:cNvPr>
          <p:cNvSpPr txBox="1"/>
          <p:nvPr/>
        </p:nvSpPr>
        <p:spPr>
          <a:xfrm>
            <a:off x="516734" y="4995943"/>
            <a:ext cx="3440365" cy="371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fontAlgn="auto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集合大小可变，开发中用的更多。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303D8AD-C008-5A71-46B7-ADC423A9C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147" y="1229835"/>
            <a:ext cx="6356555" cy="5171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18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什么是集合？</a:t>
            </a:r>
          </a:p>
        </p:txBody>
      </p:sp>
      <p:sp>
        <p:nvSpPr>
          <p:cNvPr id="34" name="标题 3">
            <a:extLst>
              <a:ext uri="{FF2B5EF4-FFF2-40B4-BE49-F238E27FC236}">
                <a16:creationId xmlns:a16="http://schemas.microsoft.com/office/drawing/2014/main" id="{2BADBAA0-57D6-0924-8EEB-FB174A940C00}"/>
              </a:ext>
            </a:extLst>
          </p:cNvPr>
          <p:cNvSpPr txBox="1">
            <a:spLocks/>
          </p:cNvSpPr>
          <p:nvPr/>
        </p:nvSpPr>
        <p:spPr>
          <a:xfrm>
            <a:off x="537147" y="2402779"/>
            <a:ext cx="3644416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8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有数组，为啥还学习集合？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E8AB4D8-6316-B4E8-37B6-A83F8E7003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5" b="16837"/>
          <a:stretch/>
        </p:blipFill>
        <p:spPr>
          <a:xfrm>
            <a:off x="7099245" y="1611050"/>
            <a:ext cx="2884723" cy="48650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07D3D6F-48A5-E670-82B0-BF9E41CC0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681" y="3757745"/>
            <a:ext cx="933787" cy="57168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1539C24-129C-57F4-E207-65F41B14C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9478" y="3687535"/>
            <a:ext cx="592381" cy="771953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4E150A2B-6A16-5003-4B2B-8AB06F7C23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9314" y="3687535"/>
            <a:ext cx="678440" cy="828954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682E08DC-33EA-349A-6F90-F232D949D6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4601" y="3617842"/>
            <a:ext cx="819645" cy="898647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4664C470-CD09-E22B-5DB9-AE970D1D14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926" y="1902471"/>
            <a:ext cx="1596617" cy="159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3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3" grpId="0"/>
      <p:bldP spid="23" grpId="0"/>
      <p:bldP spid="24" grpId="0"/>
      <p:bldP spid="25" grpId="0"/>
      <p:bldP spid="32" grpId="0"/>
      <p:bldP spid="3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7E6CDD1-BE84-BD29-1A98-5C2985025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1247515"/>
            <a:ext cx="3539067" cy="5146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8FA6357-8717-61EE-5830-6A3E67B5D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666" y="4573598"/>
            <a:ext cx="2909401" cy="54180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7340D57-AA7F-0BF2-014F-A358DD2DC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9638" y="3350627"/>
            <a:ext cx="1613429" cy="55763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8BC27B1-D4B1-013D-B62D-09CE9F4B40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2534" y="2270348"/>
            <a:ext cx="1613429" cy="45893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FEB2C52-CE21-B3B8-1874-C0140EE22C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0701" y="3350628"/>
            <a:ext cx="2713792" cy="67844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4674855-F434-6647-A1C2-65D74F6135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5613" y="5115400"/>
            <a:ext cx="2531533" cy="61744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FADC346-2F07-7D92-589D-0F67562122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2817" y="2547493"/>
            <a:ext cx="1731281" cy="46555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1F6B630-60F0-337D-B8D5-53D2CD3DD7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9409" y="3564060"/>
            <a:ext cx="2929467" cy="493227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D4191F87-D039-AD6A-B5B3-0D5A78FF93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9409" y="4601836"/>
            <a:ext cx="1906057" cy="585262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52E34A84-014C-44AC-2D3D-0E5A28029C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9916" y="3045421"/>
            <a:ext cx="1012618" cy="51460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D143D664-1A94-B349-69F1-3186455FB95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05400" y="1890259"/>
            <a:ext cx="990600" cy="524435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188566FF-C4B9-666F-835B-13EE737E079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66741" y="1762124"/>
            <a:ext cx="12287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26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4CF405C4-09F0-054B-2C2E-C5FB275442AB}"/>
              </a:ext>
            </a:extLst>
          </p:cNvPr>
          <p:cNvSpPr/>
          <p:nvPr/>
        </p:nvSpPr>
        <p:spPr>
          <a:xfrm>
            <a:off x="952108" y="1945297"/>
            <a:ext cx="2460395" cy="2092750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5209D76-B0E3-E869-7016-A4B35286F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76" y="1650022"/>
            <a:ext cx="3829050" cy="5905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6A9D556-4C73-2BD2-F8C4-045A3C3A0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1026" y="2764216"/>
            <a:ext cx="6527634" cy="4549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B7F1B80-8CF4-0F77-9481-2E4FA2C3AB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1026" y="2041663"/>
            <a:ext cx="5241996" cy="45491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1FE1A8F-14F4-9D56-E738-5BAFFACA66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3197" y="3262132"/>
            <a:ext cx="5032392" cy="537293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5BE8F9B6-2027-E381-2683-EADFE053CD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1984" y="5340327"/>
            <a:ext cx="2184911" cy="443409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FCBB4D90-2BC7-1EDA-AD95-2BE836380B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6346" y="3429000"/>
            <a:ext cx="1635896" cy="417826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8D953B0A-7E6B-A676-06C5-90B9E3AE43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18083" y="4052335"/>
            <a:ext cx="2248812" cy="444533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84493710-F976-3A71-BA41-E850FC47DA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81984" y="4670727"/>
            <a:ext cx="2293634" cy="49574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40B7B3EE-7576-7927-3358-BEE1411DAE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05872" y="5957740"/>
            <a:ext cx="2107904" cy="45464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A0AB95BA-A6F8-F71C-3E89-F23EEE93356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00390" y="5967852"/>
            <a:ext cx="2971946" cy="374615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38BE1163-6332-83CB-6716-EF8F7EE35F4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34177" y="5925809"/>
            <a:ext cx="2954483" cy="41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39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81481E-6 L -0.24935 -0.3050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74" y="-1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591381-39F5-4E7A-BE40-726AD17D2DE5}"/>
              </a:ext>
            </a:extLst>
          </p:cNvPr>
          <p:cNvSpPr txBox="1"/>
          <p:nvPr/>
        </p:nvSpPr>
        <p:spPr>
          <a:xfrm>
            <a:off x="696165" y="988796"/>
            <a:ext cx="4686300" cy="45890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ArrayList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&lt;E&gt;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FFCE2D-5988-4423-A8F2-AD54EA2157D1}"/>
              </a:ext>
            </a:extLst>
          </p:cNvPr>
          <p:cNvSpPr txBox="1"/>
          <p:nvPr/>
        </p:nvSpPr>
        <p:spPr>
          <a:xfrm>
            <a:off x="696165" y="1566072"/>
            <a:ext cx="10350500" cy="37741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是用的最多、最常见的一种集合。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7FDAE7B-0129-4E9B-B230-0856EAB45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742638"/>
              </p:ext>
            </p:extLst>
          </p:nvPr>
        </p:nvGraphicFramePr>
        <p:xfrm>
          <a:off x="796450" y="2157925"/>
          <a:ext cx="7665759" cy="747412"/>
        </p:xfrm>
        <a:graphic>
          <a:graphicData uri="http://schemas.openxmlformats.org/drawingml/2006/table">
            <a:tbl>
              <a:tblPr/>
              <a:tblGrid>
                <a:gridCol w="3742247">
                  <a:extLst>
                    <a:ext uri="{9D8B030D-6E8A-4147-A177-3AD203B41FA5}">
                      <a16:colId xmlns:a16="http://schemas.microsoft.com/office/drawing/2014/main" val="1138920238"/>
                    </a:ext>
                  </a:extLst>
                </a:gridCol>
                <a:gridCol w="3923512">
                  <a:extLst>
                    <a:ext uri="{9D8B030D-6E8A-4147-A177-3AD203B41FA5}">
                      <a16:colId xmlns:a16="http://schemas.microsoft.com/office/drawing/2014/main" val="43261451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构造器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说明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419644"/>
                  </a:ext>
                </a:extLst>
              </a:tr>
              <a:tr h="3456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 </a:t>
                      </a:r>
                      <a:r>
                        <a:rPr lang="en-US" altLang="zh-CN" sz="140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ArrayList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​()</a:t>
                      </a:r>
                      <a:endParaRPr lang="zh-CN" altLang="en-US" sz="1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91" marR="121891" marT="60979" marB="6097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创建一个空的集合对象</a:t>
                      </a:r>
                    </a:p>
                  </a:txBody>
                  <a:tcPr marL="121891" marR="121891" marT="60979" marB="6097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203927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D4D57810-E7AC-A0FA-45CE-58591AF54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78199"/>
              </p:ext>
            </p:extLst>
          </p:nvPr>
        </p:nvGraphicFramePr>
        <p:xfrm>
          <a:off x="796451" y="3188485"/>
          <a:ext cx="7665760" cy="3219962"/>
        </p:xfrm>
        <a:graphic>
          <a:graphicData uri="http://schemas.openxmlformats.org/drawingml/2006/table">
            <a:tbl>
              <a:tblPr/>
              <a:tblGrid>
                <a:gridCol w="3742247">
                  <a:extLst>
                    <a:ext uri="{9D8B030D-6E8A-4147-A177-3AD203B41FA5}">
                      <a16:colId xmlns:a16="http://schemas.microsoft.com/office/drawing/2014/main" val="1138920238"/>
                    </a:ext>
                  </a:extLst>
                </a:gridCol>
                <a:gridCol w="3923513">
                  <a:extLst>
                    <a:ext uri="{9D8B030D-6E8A-4147-A177-3AD203B41FA5}">
                      <a16:colId xmlns:a16="http://schemas.microsoft.com/office/drawing/2014/main" val="432614512"/>
                    </a:ext>
                  </a:extLst>
                </a:gridCol>
              </a:tblGrid>
              <a:tr h="1948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常用方法名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说明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419644"/>
                  </a:ext>
                </a:extLst>
              </a:tr>
              <a:tr h="3616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 </a:t>
                      </a:r>
                      <a:r>
                        <a:rPr lang="en-US" altLang="zh-CN" sz="140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boolean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add(E e)</a:t>
                      </a:r>
                      <a:endParaRPr lang="zh-CN" altLang="en-US" sz="1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91" marR="121891" marT="60979" marB="6097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None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将指定的元素添加到此集合的末尾</a:t>
                      </a:r>
                      <a:endParaRPr lang="en-US" altLang="zh-CN" sz="1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91" marR="121891" marT="60979" marB="6097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943409"/>
                  </a:ext>
                </a:extLst>
              </a:tr>
              <a:tr h="3616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 void add(</a:t>
                      </a:r>
                      <a:r>
                        <a:rPr lang="en-US" altLang="zh-CN" sz="140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int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</a:t>
                      </a:r>
                      <a:r>
                        <a:rPr lang="en-US" altLang="zh-CN" sz="140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index,E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element)</a:t>
                      </a:r>
                      <a:endParaRPr lang="zh-CN" altLang="en-US" sz="1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91" marR="121891" marT="60979" marB="6097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None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在此集合中的指定位置插入指定的元素</a:t>
                      </a:r>
                      <a:endParaRPr lang="en-US" altLang="zh-CN" sz="1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91" marR="121891" marT="60979" marB="6097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81356"/>
                  </a:ext>
                </a:extLst>
              </a:tr>
              <a:tr h="3831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 E get(</a:t>
                      </a:r>
                      <a:r>
                        <a:rPr lang="en-US" altLang="zh-CN" sz="140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int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index)</a:t>
                      </a:r>
                      <a:endParaRPr lang="zh-CN" altLang="en-US" sz="1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91" marR="121891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None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返回指定索引处的元素</a:t>
                      </a:r>
                      <a:endParaRPr lang="en-US" altLang="zh-CN" sz="1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91" marR="121891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644187"/>
                  </a:ext>
                </a:extLst>
              </a:tr>
              <a:tr h="3831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 </a:t>
                      </a:r>
                      <a:r>
                        <a:rPr lang="en-US" altLang="zh-CN" sz="140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int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size()</a:t>
                      </a:r>
                      <a:endParaRPr lang="zh-CN" altLang="en-US" sz="1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91" marR="121891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None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返回集合中的元素的个数</a:t>
                      </a:r>
                      <a:endParaRPr lang="en-US" altLang="zh-CN" sz="1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91" marR="121891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361974"/>
                  </a:ext>
                </a:extLst>
              </a:tr>
              <a:tr h="3831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 E remove(</a:t>
                      </a:r>
                      <a:r>
                        <a:rPr lang="en-US" altLang="zh-CN" sz="140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int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index)</a:t>
                      </a:r>
                      <a:endParaRPr lang="zh-CN" altLang="en-US" sz="1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91" marR="121891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删除指定索引处的元素，返回被删除的元素</a:t>
                      </a:r>
                    </a:p>
                  </a:txBody>
                  <a:tcPr marL="121891" marR="121891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557071"/>
                  </a:ext>
                </a:extLst>
              </a:tr>
              <a:tr h="3831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 </a:t>
                      </a:r>
                      <a:r>
                        <a:rPr lang="en-US" altLang="zh-CN" sz="140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boolean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remove(Object o)</a:t>
                      </a:r>
                      <a:endParaRPr lang="zh-CN" altLang="en-US" sz="1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91" marR="121891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删除指定的元素，返回删除是否成功</a:t>
                      </a:r>
                    </a:p>
                  </a:txBody>
                  <a:tcPr marL="121891" marR="121891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203927"/>
                  </a:ext>
                </a:extLst>
              </a:tr>
              <a:tr h="3831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 E set(</a:t>
                      </a:r>
                      <a:r>
                        <a:rPr lang="en-US" altLang="zh-CN" sz="140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int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</a:t>
                      </a:r>
                      <a:r>
                        <a:rPr lang="en-US" altLang="zh-CN" sz="140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index,E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element)</a:t>
                      </a:r>
                      <a:endParaRPr lang="zh-CN" altLang="en-US" sz="1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91" marR="121891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修改指定索引处的元素，返回被修改的元素</a:t>
                      </a:r>
                      <a:endParaRPr lang="en-US" altLang="zh-CN" sz="1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91" marR="121891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16572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23707" y="1884517"/>
            <a:ext cx="7170495" cy="3419315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、集合是什么，有什么特点？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162020" lvl="2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67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一种容器，用来存储数据的</a:t>
            </a:r>
            <a:endParaRPr lang="en-US" altLang="zh-CN" sz="1467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162020" lvl="2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67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集合的大小可变。</a:t>
            </a:r>
            <a:endParaRPr lang="en-US" altLang="zh-CN" sz="1467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ArrayList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是什么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怎么使用？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162020" lvl="2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是集合中最常用的一种，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ArrayList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是泛型类，可以约束存储的数据类型。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162020" lvl="2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创建对象，调用无参数构造器初始化对象：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ArrayList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();   </a:t>
            </a:r>
          </a:p>
          <a:p>
            <a:pPr marL="1162020" lvl="2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调用相应的增删改查数据的方法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ArrayList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提供了哪些常用方法？</a:t>
            </a:r>
          </a:p>
        </p:txBody>
      </p:sp>
    </p:spTree>
    <p:extLst>
      <p:ext uri="{BB962C8B-B14F-4D97-AF65-F5344CB8AC3E}">
        <p14:creationId xmlns:p14="http://schemas.microsoft.com/office/powerpoint/2010/main" val="3873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8B4C58DF-F120-48B2-50DE-1140A804C2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4728390"/>
              </p:ext>
            </p:extLst>
          </p:nvPr>
        </p:nvGraphicFramePr>
        <p:xfrm>
          <a:off x="4612106" y="2215727"/>
          <a:ext cx="7202905" cy="3219962"/>
        </p:xfrm>
        <a:graphic>
          <a:graphicData uri="http://schemas.openxmlformats.org/drawingml/2006/table">
            <a:tbl>
              <a:tblPr/>
              <a:tblGrid>
                <a:gridCol w="3516292">
                  <a:extLst>
                    <a:ext uri="{9D8B030D-6E8A-4147-A177-3AD203B41FA5}">
                      <a16:colId xmlns:a16="http://schemas.microsoft.com/office/drawing/2014/main" val="1138920238"/>
                    </a:ext>
                  </a:extLst>
                </a:gridCol>
                <a:gridCol w="3686613">
                  <a:extLst>
                    <a:ext uri="{9D8B030D-6E8A-4147-A177-3AD203B41FA5}">
                      <a16:colId xmlns:a16="http://schemas.microsoft.com/office/drawing/2014/main" val="432614512"/>
                    </a:ext>
                  </a:extLst>
                </a:gridCol>
              </a:tblGrid>
              <a:tr h="1948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常用方法名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说明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419644"/>
                  </a:ext>
                </a:extLst>
              </a:tr>
              <a:tr h="3616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 </a:t>
                      </a:r>
                      <a:r>
                        <a:rPr lang="en-US" altLang="zh-CN" sz="140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boolean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add(E e)</a:t>
                      </a:r>
                      <a:endParaRPr lang="zh-CN" altLang="en-US" sz="1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91" marR="121891" marT="60979" marB="6097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None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将指定的元素添加到此集合的末尾</a:t>
                      </a:r>
                      <a:endParaRPr lang="en-US" altLang="zh-CN" sz="1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91" marR="121891" marT="60979" marB="6097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943409"/>
                  </a:ext>
                </a:extLst>
              </a:tr>
              <a:tr h="3616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 void add(</a:t>
                      </a:r>
                      <a:r>
                        <a:rPr lang="en-US" altLang="zh-CN" sz="140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int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</a:t>
                      </a:r>
                      <a:r>
                        <a:rPr lang="en-US" altLang="zh-CN" sz="140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index,E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element)</a:t>
                      </a:r>
                      <a:endParaRPr lang="zh-CN" altLang="en-US" sz="1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91" marR="121891" marT="60979" marB="6097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None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在此集合中的指定位置插入指定的元素</a:t>
                      </a:r>
                      <a:endParaRPr lang="en-US" altLang="zh-CN" sz="1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91" marR="121891" marT="60979" marB="6097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81356"/>
                  </a:ext>
                </a:extLst>
              </a:tr>
              <a:tr h="3831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 E get(</a:t>
                      </a:r>
                      <a:r>
                        <a:rPr lang="en-US" altLang="zh-CN" sz="140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int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index)</a:t>
                      </a:r>
                      <a:endParaRPr lang="zh-CN" altLang="en-US" sz="1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91" marR="121891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None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返回指定索引处的元素</a:t>
                      </a:r>
                      <a:endParaRPr lang="en-US" altLang="zh-CN" sz="1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91" marR="121891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644187"/>
                  </a:ext>
                </a:extLst>
              </a:tr>
              <a:tr h="3831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 </a:t>
                      </a:r>
                      <a:r>
                        <a:rPr lang="en-US" altLang="zh-CN" sz="140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int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size()</a:t>
                      </a:r>
                      <a:endParaRPr lang="zh-CN" altLang="en-US" sz="1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91" marR="121891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None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返回集合中的元素的个数</a:t>
                      </a:r>
                      <a:endParaRPr lang="en-US" altLang="zh-CN" sz="1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91" marR="121891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361974"/>
                  </a:ext>
                </a:extLst>
              </a:tr>
              <a:tr h="3831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 E remove(</a:t>
                      </a:r>
                      <a:r>
                        <a:rPr lang="en-US" altLang="zh-CN" sz="140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int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index)</a:t>
                      </a:r>
                      <a:endParaRPr lang="zh-CN" altLang="en-US" sz="1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91" marR="121891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删除指定索引处的元素，返回被删除的元素</a:t>
                      </a:r>
                    </a:p>
                  </a:txBody>
                  <a:tcPr marL="121891" marR="121891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557071"/>
                  </a:ext>
                </a:extLst>
              </a:tr>
              <a:tr h="3831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 </a:t>
                      </a:r>
                      <a:r>
                        <a:rPr lang="en-US" altLang="zh-CN" sz="140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boolean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remove(Object o)</a:t>
                      </a:r>
                      <a:endParaRPr lang="zh-CN" altLang="en-US" sz="1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91" marR="121891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删除指定的元素，返回删除是否成功</a:t>
                      </a:r>
                    </a:p>
                  </a:txBody>
                  <a:tcPr marL="121891" marR="121891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203927"/>
                  </a:ext>
                </a:extLst>
              </a:tr>
              <a:tr h="3831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 E set(</a:t>
                      </a:r>
                      <a:r>
                        <a:rPr lang="en-US" altLang="zh-CN" sz="140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int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</a:t>
                      </a:r>
                      <a:r>
                        <a:rPr lang="en-US" altLang="zh-CN" sz="140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index,E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element)</a:t>
                      </a:r>
                      <a:endParaRPr lang="zh-CN" altLang="en-US" sz="1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91" marR="121891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修改指定索引处的元素，返回被修改的元素</a:t>
                      </a:r>
                      <a:endParaRPr lang="en-US" altLang="zh-CN" sz="1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91" marR="121891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165722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A94122D8-AB5A-49FA-25DD-313141D28234}"/>
              </a:ext>
            </a:extLst>
          </p:cNvPr>
          <p:cNvSpPr txBox="1"/>
          <p:nvPr/>
        </p:nvSpPr>
        <p:spPr>
          <a:xfrm>
            <a:off x="6523349" y="5613662"/>
            <a:ext cx="6127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ArrayList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提供了哪些常用方法？</a:t>
            </a:r>
          </a:p>
        </p:txBody>
      </p:sp>
    </p:spTree>
    <p:extLst>
      <p:ext uri="{BB962C8B-B14F-4D97-AF65-F5344CB8AC3E}">
        <p14:creationId xmlns:p14="http://schemas.microsoft.com/office/powerpoint/2010/main" val="159426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11111E-6 L -0.1793 -0.5826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71" y="-29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84821" y="1147011"/>
            <a:ext cx="4748463" cy="393717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包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ArrayList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ArrayList</a:t>
            </a: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快速入门</a:t>
            </a:r>
            <a:endParaRPr lang="en-US" altLang="zh-CN" sz="1600" b="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b="0" dirty="0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ArrayList</a:t>
            </a: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应用案例</a:t>
            </a:r>
            <a:endParaRPr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ArrayList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综合案例</a:t>
            </a: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25518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3165721-AE0C-4849-B485-D71B6B4898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95449" y="1016160"/>
            <a:ext cx="6550986" cy="517190"/>
          </a:xfrm>
        </p:spPr>
        <p:txBody>
          <a:bodyPr/>
          <a:lstStyle/>
          <a:p>
            <a:r>
              <a:rPr lang="zh-CN" altLang="en-US" dirty="0"/>
              <a:t>掌握从容器中找出某些数据并成功删除的技巧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AD65910-F56D-4CFD-8211-BD1B314CFBEC}"/>
              </a:ext>
            </a:extLst>
          </p:cNvPr>
          <p:cNvSpPr/>
          <p:nvPr/>
        </p:nvSpPr>
        <p:spPr>
          <a:xfrm>
            <a:off x="2261718" y="1635152"/>
            <a:ext cx="7106570" cy="4340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需求：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现在假如购物车中存储了如下这些商品：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Java入门,宁夏枸杞，黑枸杞，人字拖，特级枸杞，枸杞子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。现在用户不想买枸杞了，选择了批量删除，请完成该需求。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分析：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后台使用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ArrayList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集合表示购物车，存储这些商品名。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遍历集合中的每个数据，只要这个数据包含了“枸杞”则删除它。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输出集合看是否已经成功删除了全部枸杞数据了。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659D81-7C01-8389-5643-25EFAFAC23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88"/>
          <a:stretch/>
        </p:blipFill>
        <p:spPr>
          <a:xfrm>
            <a:off x="9430902" y="1988835"/>
            <a:ext cx="2467084" cy="39250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643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81426" y="1753386"/>
            <a:ext cx="7504557" cy="373984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从集合中遍历元素，并筛选出元素删除它，应该如何操作才能不出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bug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162020" lvl="2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67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方式一：每次删除一个数据后，索引</a:t>
            </a:r>
            <a:r>
              <a:rPr lang="en-US" altLang="zh-CN" sz="1667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-1</a:t>
            </a:r>
            <a:r>
              <a:rPr lang="zh-CN" altLang="en-US" sz="1667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67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162020" lvl="2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67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方式二：从集合后面遍历然后删除，</a:t>
            </a:r>
            <a:r>
              <a:rPr lang="zh-CN" altLang="en-US" sz="1667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可以避免漏掉元素。</a:t>
            </a:r>
            <a:endParaRPr lang="en-US" altLang="zh-CN" sz="1667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162020" lvl="2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endParaRPr lang="en-US" altLang="zh-CN" sz="1467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  <a:defRPr/>
            </a:pP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49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84821" y="1147011"/>
            <a:ext cx="4748463" cy="393717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包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ArrayList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ArrayList</a:t>
            </a: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快速入门</a:t>
            </a:r>
            <a:endParaRPr lang="en-US" altLang="zh-CN" sz="1600" b="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ArrayList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应用案例</a:t>
            </a: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b="0" dirty="0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ArrayList</a:t>
            </a: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综合案例</a:t>
            </a:r>
            <a:endParaRPr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9199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9EDDF0E4-08CE-0630-9FDE-66BAB2A37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95" y="2518790"/>
            <a:ext cx="2992930" cy="299987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</p:pic>
      <p:sp>
        <p:nvSpPr>
          <p:cNvPr id="11" name="右大括号 10">
            <a:extLst>
              <a:ext uri="{FF2B5EF4-FFF2-40B4-BE49-F238E27FC236}">
                <a16:creationId xmlns:a16="http://schemas.microsoft.com/office/drawing/2014/main" id="{0FE020BA-A2D2-2D5C-BE85-1C002AF26384}"/>
              </a:ext>
            </a:extLst>
          </p:cNvPr>
          <p:cNvSpPr/>
          <p:nvPr/>
        </p:nvSpPr>
        <p:spPr>
          <a:xfrm>
            <a:off x="1917047" y="3304056"/>
            <a:ext cx="2577661" cy="670035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5772780E-5A09-6599-112C-EA8AFDA791F2}"/>
              </a:ext>
            </a:extLst>
          </p:cNvPr>
          <p:cNvSpPr txBox="1"/>
          <p:nvPr/>
        </p:nvSpPr>
        <p:spPr>
          <a:xfrm>
            <a:off x="4617710" y="3265613"/>
            <a:ext cx="3543212" cy="510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微软雅黑" pitchFamily="34" charset="-122"/>
                <a:ea typeface="Alibaba PuHuiTi R"/>
              </a:rPr>
              <a:t>需要跟正确的用户名和密码进行比较。</a:t>
            </a:r>
            <a:endParaRPr lang="en-US" altLang="zh-CN" sz="1600" b="1" dirty="0">
              <a:solidFill>
                <a:srgbClr val="C00000"/>
              </a:solidFill>
              <a:latin typeface="微软雅黑" pitchFamily="34" charset="-122"/>
              <a:ea typeface="Alibaba PuHuiTi R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AAEF18E-774E-233D-0C70-166D006F2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708" y="3776137"/>
            <a:ext cx="4043362" cy="247173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CA58E3B-2318-E2D0-49AE-7E7CA8D05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0922" y="2343174"/>
            <a:ext cx="3856957" cy="2594191"/>
          </a:xfrm>
          <a:prstGeom prst="rect">
            <a:avLst/>
          </a:prstGeom>
        </p:spPr>
      </p:pic>
      <p:sp>
        <p:nvSpPr>
          <p:cNvPr id="17" name="TextBox 10">
            <a:extLst>
              <a:ext uri="{FF2B5EF4-FFF2-40B4-BE49-F238E27FC236}">
                <a16:creationId xmlns:a16="http://schemas.microsoft.com/office/drawing/2014/main" id="{2D9AAF47-8B04-1F3D-136B-B23211FDD62D}"/>
              </a:ext>
            </a:extLst>
          </p:cNvPr>
          <p:cNvSpPr txBox="1"/>
          <p:nvPr/>
        </p:nvSpPr>
        <p:spPr>
          <a:xfrm>
            <a:off x="555759" y="1681736"/>
            <a:ext cx="10082305" cy="519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代表字符串对象，可以用来封装字符串数据，并提供了很多操作字符串的方法。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51669C6-2EE6-707F-1CB1-A8CA72CD4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59" y="1245666"/>
            <a:ext cx="4383634" cy="517190"/>
          </a:xfrm>
        </p:spPr>
        <p:txBody>
          <a:bodyPr/>
          <a:lstStyle/>
          <a:p>
            <a:r>
              <a:rPr lang="en-US" altLang="zh-CN" dirty="0"/>
              <a:t>String</a:t>
            </a:r>
            <a:r>
              <a:rPr lang="zh-CN" altLang="en-US" dirty="0"/>
              <a:t>是啥？为什么学习</a:t>
            </a:r>
            <a:r>
              <a:rPr lang="en-US" altLang="zh-CN" dirty="0"/>
              <a:t>String?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51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3744668-84ED-41BF-A9A2-2CBCA31A40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/>
              <a:t>ArrayList</a:t>
            </a:r>
            <a:r>
              <a:rPr lang="zh-CN" altLang="en-US" dirty="0"/>
              <a:t>的综合案例</a:t>
            </a:r>
            <a:r>
              <a:rPr lang="en-US" altLang="zh-CN" dirty="0"/>
              <a:t>-</a:t>
            </a:r>
            <a:r>
              <a:rPr lang="zh-CN" altLang="en-US" dirty="0"/>
              <a:t>模仿外卖系统中的商家系统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623E100-30E9-4286-B6A1-4B25D646A8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50" y="1620630"/>
            <a:ext cx="6173298" cy="3762373"/>
          </a:xfrm>
        </p:spPr>
        <p:txBody>
          <a:bodyPr/>
          <a:lstStyle/>
          <a:p>
            <a:pPr>
              <a:lnSpc>
                <a:spcPct val="250000"/>
              </a:lnSpc>
            </a:pPr>
            <a:r>
              <a:rPr lang="zh-CN" altLang="en-US" sz="1800" b="1" dirty="0"/>
              <a:t>需求</a:t>
            </a:r>
            <a:endParaRPr lang="en-US" altLang="zh-CN" sz="1800" b="1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完成菜品的上架、以及菜品信息浏览功能。</a:t>
            </a:r>
            <a:endParaRPr lang="en-US" altLang="zh-CN" dirty="0"/>
          </a:p>
          <a:p>
            <a:pPr>
              <a:lnSpc>
                <a:spcPct val="250000"/>
              </a:lnSpc>
            </a:pPr>
            <a:r>
              <a:rPr lang="zh-CN" altLang="en-US" sz="1800" b="1" dirty="0"/>
              <a:t>目标 </a:t>
            </a:r>
            <a:endParaRPr lang="en-US" altLang="zh-CN" sz="1800" b="1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使用所学的</a:t>
            </a:r>
            <a:r>
              <a:rPr lang="en-US" altLang="zh-CN" dirty="0" err="1"/>
              <a:t>ArrayList</a:t>
            </a:r>
            <a:r>
              <a:rPr lang="zh-CN" altLang="en-US" dirty="0"/>
              <a:t>集合结合面向对象编程实现以上</a:t>
            </a:r>
            <a:r>
              <a:rPr lang="en-US" altLang="zh-CN" dirty="0"/>
              <a:t>2</a:t>
            </a:r>
            <a:r>
              <a:rPr lang="zh-CN" altLang="en-US" dirty="0"/>
              <a:t>个需求。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6D0226-BD1C-696F-65A7-79D666D9D2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46"/>
          <a:stretch/>
        </p:blipFill>
        <p:spPr>
          <a:xfrm>
            <a:off x="8675302" y="1689939"/>
            <a:ext cx="2642496" cy="35509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192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645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0">
            <a:extLst>
              <a:ext uri="{FF2B5EF4-FFF2-40B4-BE49-F238E27FC236}">
                <a16:creationId xmlns:a16="http://schemas.microsoft.com/office/drawing/2014/main" id="{2D9AAF47-8B04-1F3D-136B-B23211FDD62D}"/>
              </a:ext>
            </a:extLst>
          </p:cNvPr>
          <p:cNvSpPr txBox="1"/>
          <p:nvPr/>
        </p:nvSpPr>
        <p:spPr>
          <a:xfrm>
            <a:off x="476258" y="1697990"/>
            <a:ext cx="9353541" cy="519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ArrayList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是集合中最常用的一种，集合类似于数组，也是容器，用来装数据的，但集合的大小可变。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14ABDFC-3FB8-92E3-0AE4-E9CB47BD7472}"/>
              </a:ext>
            </a:extLst>
          </p:cNvPr>
          <p:cNvSpPr txBox="1"/>
          <p:nvPr/>
        </p:nvSpPr>
        <p:spPr>
          <a:xfrm>
            <a:off x="537147" y="4506143"/>
            <a:ext cx="4652236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数组定义完成并启动后，</a:t>
            </a: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类型确定、长度固定。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398BB363-88E0-4CC6-B791-F65A1F22AD01}"/>
              </a:ext>
            </a:extLst>
          </p:cNvPr>
          <p:cNvCxnSpPr>
            <a:cxnSpLocks/>
          </p:cNvCxnSpPr>
          <p:nvPr/>
        </p:nvCxnSpPr>
        <p:spPr>
          <a:xfrm>
            <a:off x="604000" y="3496135"/>
            <a:ext cx="4703233" cy="0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315F6818-E3F3-3691-6AA8-E8B806FB2DF6}"/>
              </a:ext>
            </a:extLst>
          </p:cNvPr>
          <p:cNvCxnSpPr/>
          <p:nvPr/>
        </p:nvCxnSpPr>
        <p:spPr>
          <a:xfrm>
            <a:off x="604000" y="4096903"/>
            <a:ext cx="4703233" cy="0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45127337-0739-9265-C0C0-88223EDF1448}"/>
              </a:ext>
            </a:extLst>
          </p:cNvPr>
          <p:cNvCxnSpPr>
            <a:cxnSpLocks/>
          </p:cNvCxnSpPr>
          <p:nvPr/>
        </p:nvCxnSpPr>
        <p:spPr>
          <a:xfrm>
            <a:off x="604000" y="3496135"/>
            <a:ext cx="0" cy="600768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D3B41DC-53F9-3BCD-497B-CDCBF948232C}"/>
              </a:ext>
            </a:extLst>
          </p:cNvPr>
          <p:cNvCxnSpPr>
            <a:cxnSpLocks/>
          </p:cNvCxnSpPr>
          <p:nvPr/>
        </p:nvCxnSpPr>
        <p:spPr>
          <a:xfrm>
            <a:off x="2089053" y="3517302"/>
            <a:ext cx="0" cy="579601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13A392E-9198-B157-EC2F-198F0AE6B0AD}"/>
              </a:ext>
            </a:extLst>
          </p:cNvPr>
          <p:cNvCxnSpPr>
            <a:cxnSpLocks/>
          </p:cNvCxnSpPr>
          <p:nvPr/>
        </p:nvCxnSpPr>
        <p:spPr>
          <a:xfrm>
            <a:off x="3675284" y="3496135"/>
            <a:ext cx="0" cy="600768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B8784B74-F885-9CAB-B747-69C7A4D0B22F}"/>
              </a:ext>
            </a:extLst>
          </p:cNvPr>
          <p:cNvCxnSpPr>
            <a:cxnSpLocks/>
          </p:cNvCxnSpPr>
          <p:nvPr/>
        </p:nvCxnSpPr>
        <p:spPr>
          <a:xfrm>
            <a:off x="5307233" y="3496135"/>
            <a:ext cx="0" cy="621302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6A5318E4-5285-2D4F-1457-232258135CD3}"/>
              </a:ext>
            </a:extLst>
          </p:cNvPr>
          <p:cNvSpPr/>
          <p:nvPr/>
        </p:nvSpPr>
        <p:spPr>
          <a:xfrm>
            <a:off x="1249322" y="4140433"/>
            <a:ext cx="2904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4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A802DD2-A1BD-003B-D1DB-EFA682F4BB7C}"/>
              </a:ext>
            </a:extLst>
          </p:cNvPr>
          <p:cNvSpPr/>
          <p:nvPr/>
        </p:nvSpPr>
        <p:spPr>
          <a:xfrm>
            <a:off x="2832589" y="4140433"/>
            <a:ext cx="2904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4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F619AA2-3E27-F2E2-1103-10BA849C035D}"/>
              </a:ext>
            </a:extLst>
          </p:cNvPr>
          <p:cNvSpPr/>
          <p:nvPr/>
        </p:nvSpPr>
        <p:spPr>
          <a:xfrm>
            <a:off x="4514144" y="4076375"/>
            <a:ext cx="3043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4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6" name="图片 61">
            <a:extLst>
              <a:ext uri="{FF2B5EF4-FFF2-40B4-BE49-F238E27FC236}">
                <a16:creationId xmlns:a16="http://schemas.microsoft.com/office/drawing/2014/main" id="{4F4AB2AC-DBA8-3EB9-2C17-159C6938C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46" y="3645117"/>
            <a:ext cx="379215" cy="364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图片 18">
            <a:extLst>
              <a:ext uri="{FF2B5EF4-FFF2-40B4-BE49-F238E27FC236}">
                <a16:creationId xmlns:a16="http://schemas.microsoft.com/office/drawing/2014/main" id="{FCB965E3-EF1A-9B48-617D-58D05167C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411" y="3585036"/>
            <a:ext cx="425090" cy="409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图片 19">
            <a:extLst>
              <a:ext uri="{FF2B5EF4-FFF2-40B4-BE49-F238E27FC236}">
                <a16:creationId xmlns:a16="http://schemas.microsoft.com/office/drawing/2014/main" id="{40FB0C1A-DBF5-0105-BAAD-4F80F3A90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261" y="3593498"/>
            <a:ext cx="417243" cy="401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图片 1">
            <a:extLst>
              <a:ext uri="{FF2B5EF4-FFF2-40B4-BE49-F238E27FC236}">
                <a16:creationId xmlns:a16="http://schemas.microsoft.com/office/drawing/2014/main" id="{A5FB8F54-A3E8-04E5-3742-2AE1DD46E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030" y="3552185"/>
            <a:ext cx="479574" cy="475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D10ECF7-AC39-18A9-D825-BD5C8B6B6D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749"/>
          <a:stretch/>
        </p:blipFill>
        <p:spPr>
          <a:xfrm>
            <a:off x="6482186" y="2295439"/>
            <a:ext cx="2850711" cy="3997763"/>
          </a:xfrm>
          <a:prstGeom prst="rect">
            <a:avLst/>
          </a:prstGeom>
          <a:scene3d>
            <a:camera prst="perspectiveLef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B08E1877-443D-11AD-2CC8-803376000BF3}"/>
              </a:ext>
            </a:extLst>
          </p:cNvPr>
          <p:cNvSpPr txBox="1"/>
          <p:nvPr/>
        </p:nvSpPr>
        <p:spPr>
          <a:xfrm>
            <a:off x="537147" y="5097610"/>
            <a:ext cx="5460149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集合大小可变，提供的功能更为丰富，开发中用的更多。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303D8AD-C008-5A71-46B7-ADC423A9C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147" y="1229835"/>
            <a:ext cx="6356555" cy="517190"/>
          </a:xfrm>
        </p:spPr>
        <p:txBody>
          <a:bodyPr/>
          <a:lstStyle/>
          <a:p>
            <a:r>
              <a:rPr lang="en-US" altLang="zh-CN" sz="1800" b="1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ArrayList</a:t>
            </a:r>
            <a:r>
              <a:rPr lang="zh-CN" altLang="en-US" sz="18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是啥？</a:t>
            </a:r>
          </a:p>
        </p:txBody>
      </p:sp>
      <p:sp>
        <p:nvSpPr>
          <p:cNvPr id="34" name="标题 3">
            <a:extLst>
              <a:ext uri="{FF2B5EF4-FFF2-40B4-BE49-F238E27FC236}">
                <a16:creationId xmlns:a16="http://schemas.microsoft.com/office/drawing/2014/main" id="{2BADBAA0-57D6-0924-8EEB-FB174A940C00}"/>
              </a:ext>
            </a:extLst>
          </p:cNvPr>
          <p:cNvSpPr txBox="1">
            <a:spLocks/>
          </p:cNvSpPr>
          <p:nvPr/>
        </p:nvSpPr>
        <p:spPr>
          <a:xfrm>
            <a:off x="529652" y="2685583"/>
            <a:ext cx="3644416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18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有数组，为啥还学习集合？</a:t>
            </a:r>
          </a:p>
        </p:txBody>
      </p:sp>
    </p:spTree>
    <p:extLst>
      <p:ext uri="{BB962C8B-B14F-4D97-AF65-F5344CB8AC3E}">
        <p14:creationId xmlns:p14="http://schemas.microsoft.com/office/powerpoint/2010/main" val="325180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3" grpId="0"/>
      <p:bldP spid="23" grpId="0"/>
      <p:bldP spid="24" grpId="0"/>
      <p:bldP spid="25" grpId="0"/>
      <p:bldP spid="32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4214F7C-923F-B4A7-0980-AB6B307C3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953" y="2279614"/>
            <a:ext cx="1314478" cy="355087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1F12D0D-0EA2-8BFD-7AED-16D0C6BB08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432"/>
          <a:stretch/>
        </p:blipFill>
        <p:spPr>
          <a:xfrm>
            <a:off x="617378" y="2279614"/>
            <a:ext cx="3423791" cy="326160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C9F1270-1621-1597-01BB-A33E854D4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94" y="1098128"/>
            <a:ext cx="1764632" cy="45896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A5711E5-5450-C36B-835B-F48435465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4607" y="1074794"/>
            <a:ext cx="3084346" cy="5056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788F619-5E79-EB14-B8CD-158B962F3A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1362" y="2414286"/>
            <a:ext cx="668696" cy="249917"/>
          </a:xfrm>
          <a:prstGeom prst="rect">
            <a:avLst/>
          </a:prstGeom>
        </p:spPr>
      </p:pic>
      <p:sp>
        <p:nvSpPr>
          <p:cNvPr id="8" name="左大括号 7">
            <a:extLst>
              <a:ext uri="{FF2B5EF4-FFF2-40B4-BE49-F238E27FC236}">
                <a16:creationId xmlns:a16="http://schemas.microsoft.com/office/drawing/2014/main" id="{BE1D0C16-C307-C9B2-8DE0-147B825989C5}"/>
              </a:ext>
            </a:extLst>
          </p:cNvPr>
          <p:cNvSpPr/>
          <p:nvPr/>
        </p:nvSpPr>
        <p:spPr>
          <a:xfrm>
            <a:off x="5973855" y="2238330"/>
            <a:ext cx="2270370" cy="1299947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437A4EC-31F9-590D-2BA7-BD65AB26BF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7219" y="2724934"/>
            <a:ext cx="730022" cy="24991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B1939E5-67A1-C875-A0CD-DA57BBE958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6015" y="3176501"/>
            <a:ext cx="401171" cy="198518"/>
          </a:xfrm>
          <a:prstGeom prst="rect">
            <a:avLst/>
          </a:prstGeom>
        </p:spPr>
      </p:pic>
      <p:sp>
        <p:nvSpPr>
          <p:cNvPr id="16" name="左大括号 15">
            <a:extLst>
              <a:ext uri="{FF2B5EF4-FFF2-40B4-BE49-F238E27FC236}">
                <a16:creationId xmlns:a16="http://schemas.microsoft.com/office/drawing/2014/main" id="{27BA98D1-0F95-CF5D-68DC-AD48BD467404}"/>
              </a:ext>
            </a:extLst>
          </p:cNvPr>
          <p:cNvSpPr/>
          <p:nvPr/>
        </p:nvSpPr>
        <p:spPr>
          <a:xfrm>
            <a:off x="6091032" y="4982366"/>
            <a:ext cx="1971246" cy="152876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C4B2E32-B0B1-FB67-F5D2-983186D530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3349" y="5126542"/>
            <a:ext cx="869758" cy="24565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7B813DD-017C-D8B3-0459-F0DEBA5583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87429" y="5475248"/>
            <a:ext cx="845677" cy="25647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64B3644-7483-E960-BCE7-3813E953A9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87429" y="5863029"/>
            <a:ext cx="1238342" cy="22341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A125771-35AE-607A-515E-DB1982593A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2795" y="6197674"/>
            <a:ext cx="393965" cy="19495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2D7496FB-7D79-B67E-3548-7574056FA8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0830" y="4249093"/>
            <a:ext cx="343231" cy="169847"/>
          </a:xfrm>
          <a:prstGeom prst="rect">
            <a:avLst/>
          </a:prstGeom>
        </p:spPr>
      </p:pic>
      <p:sp>
        <p:nvSpPr>
          <p:cNvPr id="28" name="TextBox 10">
            <a:extLst>
              <a:ext uri="{FF2B5EF4-FFF2-40B4-BE49-F238E27FC236}">
                <a16:creationId xmlns:a16="http://schemas.microsoft.com/office/drawing/2014/main" id="{D522D773-26D0-FCB0-AC70-AFAF8D54DCF6}"/>
              </a:ext>
            </a:extLst>
          </p:cNvPr>
          <p:cNvSpPr txBox="1"/>
          <p:nvPr/>
        </p:nvSpPr>
        <p:spPr>
          <a:xfrm>
            <a:off x="406494" y="1557091"/>
            <a:ext cx="3996173" cy="519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包是分门别类管理程序的。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标题 3">
            <a:extLst>
              <a:ext uri="{FF2B5EF4-FFF2-40B4-BE49-F238E27FC236}">
                <a16:creationId xmlns:a16="http://schemas.microsoft.com/office/drawing/2014/main" id="{8F00C288-8940-18D7-579D-F552D26FC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1669" y="1598971"/>
            <a:ext cx="3903131" cy="517190"/>
          </a:xfrm>
        </p:spPr>
        <p:txBody>
          <a:bodyPr/>
          <a:lstStyle/>
          <a:p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别人写好的程序通常都在别人的包里面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!</a:t>
            </a:r>
            <a:endParaRPr lang="zh-CN" altLang="en-US" sz="16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343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28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8022" y="1607328"/>
            <a:ext cx="4679038" cy="289186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包</a:t>
            </a:r>
            <a:endParaRPr kumimoji="1" lang="en-US" altLang="zh-CN" sz="20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sz="20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sz="2000" b="1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ArrayList</a:t>
            </a:r>
            <a:endParaRPr kumimoji="1" lang="en-US" altLang="zh-CN" sz="20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kumimoji="1" lang="en-US" altLang="zh-CN" sz="20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7068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53FD290-2438-47FF-A687-AC5CF3505398}"/>
              </a:ext>
            </a:extLst>
          </p:cNvPr>
          <p:cNvSpPr txBox="1"/>
          <p:nvPr/>
        </p:nvSpPr>
        <p:spPr>
          <a:xfrm>
            <a:off x="690337" y="975390"/>
            <a:ext cx="8086270" cy="1389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zh-CN" altLang="en-US" sz="16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什么是包？</a:t>
            </a:r>
          </a:p>
          <a:p>
            <a:pPr marL="228594" indent="-228594">
              <a:lnSpc>
                <a:spcPct val="200000"/>
              </a:lnSpc>
              <a:buFont typeface="Wingdings" panose="05000000000000000000" charset="0"/>
              <a:buChar char="l"/>
              <a:defRPr/>
            </a:pPr>
            <a:r>
              <a:rPr lang="zh-CN" altLang="en-US" sz="1400" noProof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包是用来分门别类的管理各种不同程序的，类似于文件夹，建包有利于程序的管理和维护。</a:t>
            </a:r>
          </a:p>
          <a:p>
            <a:pPr marL="228594" indent="-228594">
              <a:lnSpc>
                <a:spcPct val="200000"/>
              </a:lnSpc>
              <a:buFont typeface="Wingdings" panose="05000000000000000000" charset="0"/>
              <a:buChar char="l"/>
              <a:defRPr/>
            </a:pPr>
            <a:r>
              <a:rPr lang="zh-CN" altLang="en-US" sz="1400" noProof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建包的语法格式：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D7DF4A8E-F7FC-4EB1-8A6D-14095724E9CA}"/>
              </a:ext>
            </a:extLst>
          </p:cNvPr>
          <p:cNvSpPr txBox="1"/>
          <p:nvPr/>
        </p:nvSpPr>
        <p:spPr>
          <a:xfrm>
            <a:off x="2481037" y="2103185"/>
            <a:ext cx="2646105" cy="830997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package </a:t>
            </a:r>
            <a:r>
              <a:rPr lang="en-US" altLang="zh-CN" sz="1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com.itheima.javabean</a:t>
            </a:r>
            <a:r>
              <a:rPr lang="en-US" altLang="zh-CN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zh-CN" altLang="zh-CN" sz="1200" b="1" dirty="0">
              <a:solidFill>
                <a:srgbClr val="000080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r>
              <a:rPr lang="zh-CN" altLang="zh-CN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class 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Student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b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zh-CN" altLang="zh-CN" sz="1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900E8CA-3849-4518-8056-7773F305E25C}"/>
              </a:ext>
            </a:extLst>
          </p:cNvPr>
          <p:cNvSpPr txBox="1"/>
          <p:nvPr/>
        </p:nvSpPr>
        <p:spPr>
          <a:xfrm>
            <a:off x="690337" y="3157572"/>
            <a:ext cx="10731499" cy="225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在自己程序中调用其他包下的程序的注意事项</a:t>
            </a:r>
            <a:endParaRPr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594" indent="-228594">
              <a:lnSpc>
                <a:spcPct val="200000"/>
              </a:lnSpc>
              <a:buFont typeface="Wingdings" panose="05000000000000000000" charset="0"/>
              <a:buChar char="l"/>
              <a:defRPr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如果当前程序中，要调用自己所在包下的其他程序，可以直接调用。（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同一个包下的类，互相可以直接调用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594" indent="-228594">
              <a:lnSpc>
                <a:spcPct val="200000"/>
              </a:lnSpc>
              <a:buFont typeface="Wingdings" panose="05000000000000000000" charset="0"/>
              <a:buChar char="l"/>
              <a:defRPr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如果当前程序中，要调用其他</a:t>
            </a:r>
            <a:r>
              <a:rPr lang="en-US" altLang="zh-CN" sz="1400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包下的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程序，则</a:t>
            </a:r>
            <a:r>
              <a:rPr lang="en-US" altLang="zh-CN" sz="1400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必须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在当前程序中</a:t>
            </a:r>
            <a:r>
              <a:rPr lang="en-US" altLang="zh-CN" sz="1400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导包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en-US" altLang="zh-CN" sz="1400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才可以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访问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！</a:t>
            </a:r>
            <a:r>
              <a:rPr lang="en-US" altLang="zh-CN" sz="1400" dirty="0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导包格式：</a:t>
            </a:r>
            <a:r>
              <a:rPr lang="en-US" altLang="zh-CN" sz="1400" b="1" dirty="0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import</a:t>
            </a:r>
            <a:r>
              <a:rPr lang="en-US" altLang="zh-CN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400" b="1" dirty="0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包名.类名</a:t>
            </a:r>
            <a:r>
              <a:rPr lang="en-US" altLang="zh-CN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</a:p>
          <a:p>
            <a:pPr marL="228594" indent="-228594">
              <a:lnSpc>
                <a:spcPct val="200000"/>
              </a:lnSpc>
              <a:buFont typeface="Wingdings" panose="05000000000000000000" charset="0"/>
              <a:buChar char="l"/>
              <a:defRPr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如果当前程序中，</a:t>
            </a:r>
            <a:r>
              <a:rPr lang="zh-CN" altLang="en-US" sz="1400" noProof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要调用</a:t>
            </a:r>
            <a:r>
              <a:rPr lang="en-US" altLang="zh-CN" sz="1400" noProof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400" noProof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提供的程序，也需要先导包才可以使用；但是</a:t>
            </a:r>
            <a:r>
              <a:rPr lang="en-US" altLang="zh-CN" sz="1400" noProof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Java.lang</a:t>
            </a:r>
            <a:r>
              <a:rPr lang="zh-CN" altLang="en-US" sz="1400" noProof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包下的程序是不需要我们导包的，可以直接使用。</a:t>
            </a:r>
            <a:endParaRPr lang="en-US" altLang="zh-CN" sz="14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594" indent="-228594">
              <a:lnSpc>
                <a:spcPct val="200000"/>
              </a:lnSpc>
              <a:buFont typeface="Wingdings" panose="05000000000000000000" charset="0"/>
              <a:buChar char="l"/>
              <a:defRPr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如果当前程序中，要调用多个不同包下的程序，而这些程序名正好一样，此时默认只能导入一个程序，另一个程序必须带包名访问。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71029" y="703576"/>
            <a:ext cx="5648865" cy="455650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包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</a:t>
            </a: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</a:t>
            </a: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概述</a:t>
            </a:r>
            <a:endParaRPr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的常用方法</a:t>
            </a: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</a:t>
            </a: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使用时的注意事项</a:t>
            </a: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</a:t>
            </a: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的应用案例</a:t>
            </a: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ArrayList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6566389"/>
      </p:ext>
    </p:extLst>
  </p:cSld>
  <p:clrMapOvr>
    <a:masterClrMapping/>
  </p:clrMapOvr>
</p:sld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31616</TotalTime>
  <Words>2958</Words>
  <Application>Microsoft Office PowerPoint</Application>
  <PresentationFormat>宽屏</PresentationFormat>
  <Paragraphs>348</Paragraphs>
  <Slides>41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41</vt:i4>
      </vt:variant>
    </vt:vector>
  </HeadingPairs>
  <TitlesOfParts>
    <vt:vector size="66" baseType="lpstr">
      <vt:lpstr>Alibaba PuHuiTi B</vt:lpstr>
      <vt:lpstr>Alibaba PuHuiTi M</vt:lpstr>
      <vt:lpstr>Alibaba PuHuiTi Medium</vt:lpstr>
      <vt:lpstr>Alibaba PuHuiTi R</vt:lpstr>
      <vt:lpstr>Arial Unicode MS</vt:lpstr>
      <vt:lpstr>阿里巴巴普惠体</vt:lpstr>
      <vt:lpstr>等线</vt:lpstr>
      <vt:lpstr>黑体</vt:lpstr>
      <vt:lpstr>STKaiti</vt:lpstr>
      <vt:lpstr>STKaiti</vt:lpstr>
      <vt:lpstr>思源黑体 CN Bold</vt:lpstr>
      <vt:lpstr>微软雅黑</vt:lpstr>
      <vt:lpstr>Arial</vt:lpstr>
      <vt:lpstr>Calibri</vt:lpstr>
      <vt:lpstr>Consolas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常用API</vt:lpstr>
      <vt:lpstr>PowerPoint 演示文稿</vt:lpstr>
      <vt:lpstr>Java提供了哪些API给咱们使用呢？</vt:lpstr>
      <vt:lpstr>String是啥？为什么学习String?</vt:lpstr>
      <vt:lpstr>ArrayList是啥？</vt:lpstr>
      <vt:lpstr>别人写好的程序通常都在别人的包里面!</vt:lpstr>
      <vt:lpstr>PowerPoint 演示文稿</vt:lpstr>
      <vt:lpstr>PowerPoint 演示文稿</vt:lpstr>
      <vt:lpstr>PowerPoint 演示文稿</vt:lpstr>
      <vt:lpstr>为什么要学字符串的处理呢?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String注意事项1: String的对象是不可变字符串对象</vt:lpstr>
      <vt:lpstr>String注意事项1: String的对象是不可变字符串对象</vt:lpstr>
      <vt:lpstr>String的第二点注意事项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什么是集合？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itheima</cp:lastModifiedBy>
  <cp:revision>3848</cp:revision>
  <dcterms:created xsi:type="dcterms:W3CDTF">2020-03-31T02:23:27Z</dcterms:created>
  <dcterms:modified xsi:type="dcterms:W3CDTF">2022-07-16T08:36:42Z</dcterms:modified>
</cp:coreProperties>
</file>